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748" r:id="rId1"/>
  </p:sldMasterIdLst>
  <p:notesMasterIdLst>
    <p:notesMasterId r:id="rId19"/>
  </p:notesMasterIdLst>
  <p:handoutMasterIdLst>
    <p:handoutMasterId r:id="rId20"/>
  </p:handoutMasterIdLst>
  <p:sldIdLst>
    <p:sldId id="428" r:id="rId2"/>
    <p:sldId id="475" r:id="rId3"/>
    <p:sldId id="485" r:id="rId4"/>
    <p:sldId id="477" r:id="rId5"/>
    <p:sldId id="476" r:id="rId6"/>
    <p:sldId id="478" r:id="rId7"/>
    <p:sldId id="490" r:id="rId8"/>
    <p:sldId id="484" r:id="rId9"/>
    <p:sldId id="491" r:id="rId10"/>
    <p:sldId id="480" r:id="rId11"/>
    <p:sldId id="482" r:id="rId12"/>
    <p:sldId id="479" r:id="rId13"/>
    <p:sldId id="487" r:id="rId14"/>
    <p:sldId id="488" r:id="rId15"/>
    <p:sldId id="486" r:id="rId16"/>
    <p:sldId id="483" r:id="rId17"/>
    <p:sldId id="462" r:id="rId18"/>
  </p:sldIdLst>
  <p:sldSz cx="9144000" cy="6858000" type="screen4x3"/>
  <p:notesSz cx="6724650" cy="9774238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lackadder ITC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3399FF"/>
    <a:srgbClr val="000000"/>
    <a:srgbClr val="FF6600"/>
    <a:srgbClr val="F8F8F8"/>
    <a:srgbClr val="33CC33"/>
    <a:srgbClr val="FF9966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8972" autoAdjust="0"/>
  </p:normalViewPr>
  <p:slideViewPr>
    <p:cSldViewPr>
      <p:cViewPr>
        <p:scale>
          <a:sx n="100" d="100"/>
          <a:sy n="100" d="100"/>
        </p:scale>
        <p:origin x="-89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748" y="-88"/>
      </p:cViewPr>
      <p:guideLst>
        <p:guide orient="horz" pos="3079"/>
        <p:guide pos="211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401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9080" y="0"/>
            <a:ext cx="291401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83830"/>
            <a:ext cx="291401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9080" y="9283830"/>
            <a:ext cx="291401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80AA6CA-C05C-4135-B12B-154032F89DD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84358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401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9080" y="0"/>
            <a:ext cx="291401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33425"/>
            <a:ext cx="4886325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465" y="4642764"/>
            <a:ext cx="5379720" cy="439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Klepnutím lze upravit styly předlohy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Třetí úroveň</a:t>
            </a:r>
          </a:p>
          <a:p>
            <a:pPr lvl="3"/>
            <a:r>
              <a:rPr lang="sk-SK" noProof="0" smtClean="0"/>
              <a:t>Čtvrtá úroveň</a:t>
            </a:r>
          </a:p>
          <a:p>
            <a:pPr lvl="4"/>
            <a:r>
              <a:rPr lang="sk-SK" noProof="0" smtClean="0"/>
              <a:t>Pátá úroveň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83830"/>
            <a:ext cx="291401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9080" y="9283830"/>
            <a:ext cx="2914015" cy="4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37C98D4-BA71-4FEA-B0B6-ED5810233F6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56530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C98D4-BA71-4FEA-B0B6-ED5810233F68}" type="slidenum">
              <a:rPr lang="sk-SK" smtClean="0"/>
              <a:pPr>
                <a:defRPr/>
              </a:pPr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13335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C98D4-BA71-4FEA-B0B6-ED5810233F68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9962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C98D4-BA71-4FEA-B0B6-ED5810233F68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44439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sk-SK" altLang="en-US"/>
              <a:t>Klepnutím lze upravit styl předlohy nadpisů.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sk-SK" altLang="en-US"/>
              <a:t>Klepnutím lze upravit styl předlohy podnadpisů.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sk-SK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sk-SK" altLang="en-US" dirty="0"/>
              <a:t>Ateliér I. - urbanistická tvorba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38CA3-34A6-4B18-81F1-2AAD5C4CC6A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260281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2FFBB-53E3-4C14-AA71-26C2E099A816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3713490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0061B-93CF-4434-A8F6-ACF1818E3BF1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226339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14382-46B7-4D80-93DA-A48AE3B097CD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70983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5D28F-ECA9-4B0B-A885-30696632403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211390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AD816-5A9B-4712-9457-16D92639F0D2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2405712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AFF4B-C00E-44DA-AC73-04E2CB6B6C7D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198244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7FC4D-99F2-41BD-8580-FDB80FFE66C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400391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8EC47-FD32-4CBA-81B0-281BD99D27AC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3862017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38B75-D46A-4743-9E10-DDC54B068052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268141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609D-B549-469A-BE0C-2A19AF8C32E5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395358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7B63F-725F-4F17-BA07-C5DF1E75F55B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10412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 dirty="0" smtClean="0"/>
              <a:t>Ateliér I. - urbanistická tvorba</a:t>
            </a:r>
            <a:endParaRPr lang="sk-SK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9F398-31D2-46EF-9629-C512E5EEFA5A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61407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7CFE5-96DB-406A-B90F-74A684ECB788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415970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6727D-9722-4DE8-8378-9CF949B5BFD8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xmlns="" val="3048683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Klepnutím lze upravit styly předlohy textu.</a:t>
            </a:r>
          </a:p>
          <a:p>
            <a:pPr lvl="1"/>
            <a:r>
              <a:rPr lang="sk-SK" altLang="en-US" smtClean="0"/>
              <a:t>Druhá úroveň</a:t>
            </a:r>
          </a:p>
          <a:p>
            <a:pPr lvl="2"/>
            <a:r>
              <a:rPr lang="sk-SK" altLang="en-US" smtClean="0"/>
              <a:t>Třetí úroveň</a:t>
            </a:r>
          </a:p>
          <a:p>
            <a:pPr lvl="3"/>
            <a:r>
              <a:rPr lang="sk-SK" altLang="en-US" smtClean="0"/>
              <a:t>Čtvrtá úroveň</a:t>
            </a:r>
          </a:p>
          <a:p>
            <a:pPr lvl="4"/>
            <a:r>
              <a:rPr lang="sk-SK" altLang="en-US" smtClean="0"/>
              <a:t>Pátá úroveň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248400"/>
            <a:ext cx="7272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folHlink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sk-SK" altLang="en-US"/>
              <a:t>Ateliér I. - urbanistická tvorba</a:t>
            </a: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243638"/>
            <a:ext cx="801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A374C0AA-F02F-43F2-86BA-B1C075FFF185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  <p:sldLayoutId id="2147484400" r:id="rId13"/>
    <p:sldLayoutId id="2147484401" r:id="rId14"/>
    <p:sldLayoutId id="2147484402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kn.eu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1547664" y="6309320"/>
            <a:ext cx="7272337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lackadder ITC" pitchFamily="8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lackadder ITC" pitchFamily="8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lackadder ITC" pitchFamily="8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lackadder ITC" pitchFamily="8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lackadder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lackadder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lackadder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lackadder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lackadder ITC" pitchFamily="82" charset="0"/>
              </a:defRPr>
            </a:lvl9pPr>
          </a:lstStyle>
          <a:p>
            <a:endParaRPr lang="sk-SK" dirty="0"/>
          </a:p>
          <a:p>
            <a:r>
              <a:rPr lang="cs-CZ" sz="1000" dirty="0">
                <a:latin typeface="+mj-lt"/>
              </a:rPr>
              <a:t> </a:t>
            </a:r>
            <a:endParaRPr lang="sk-SK" sz="1000" dirty="0">
              <a:latin typeface="+mj-lt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478816" y="3674854"/>
            <a:ext cx="8280000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40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itchFamily="18" charset="0"/>
              </a:rPr>
              <a:t>SOPIROVÁ / BAŠOVÁ</a:t>
            </a:r>
          </a:p>
          <a:p>
            <a:pPr algn="ctr">
              <a:defRPr/>
            </a:pPr>
            <a:r>
              <a:rPr lang="sk-SK" sz="2200" b="1" dirty="0" smtClean="0">
                <a:latin typeface="Arial Black" panose="020B0A04020102020204" pitchFamily="34" charset="0"/>
                <a:ea typeface="Times New Roman" pitchFamily="18" charset="0"/>
              </a:rPr>
              <a:t>PUTROVÁ / GÉCOVA / POLOMOVÁ / KRISTIÁNOVÁ</a:t>
            </a:r>
          </a:p>
          <a:p>
            <a:pPr algn="r">
              <a:defRPr/>
            </a:pPr>
            <a:r>
              <a:rPr lang="sk-SK" sz="1200" b="1" dirty="0" smtClean="0">
                <a:latin typeface="+mj-lt"/>
                <a:ea typeface="Times New Roman" pitchFamily="18" charset="0"/>
              </a:rPr>
              <a:t>______________________________________________________________________________________________</a:t>
            </a:r>
            <a:endParaRPr lang="sk-SK" sz="1200" dirty="0">
              <a:latin typeface="+mj-lt"/>
              <a:ea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78816" y="801544"/>
            <a:ext cx="8280000" cy="169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8032" y="6199053"/>
            <a:ext cx="1403648" cy="65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äty 1"/>
          <p:cNvSpPr txBox="1">
            <a:spLocks/>
          </p:cNvSpPr>
          <p:nvPr/>
        </p:nvSpPr>
        <p:spPr bwMode="auto">
          <a:xfrm>
            <a:off x="1987594" y="6568905"/>
            <a:ext cx="727233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en-US" sz="1200" b="1" dirty="0" smtClean="0">
                <a:latin typeface="Arial" pitchFamily="34" charset="0"/>
                <a:cs typeface="Arial" pitchFamily="34" charset="0"/>
              </a:rPr>
              <a:t>Ústav urbanizmu a územného plánovania</a:t>
            </a:r>
            <a:endParaRPr kumimoji="0" lang="sk-SK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k-SK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56376" y="6237312"/>
            <a:ext cx="720080" cy="52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67544" y="6309320"/>
            <a:ext cx="7272337" cy="457200"/>
          </a:xfrm>
        </p:spPr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10</a:t>
            </a:fld>
            <a:endParaRPr lang="sk-SK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570539" y="1703789"/>
            <a:ext cx="5775638" cy="223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77938" y="1686718"/>
            <a:ext cx="1924136" cy="18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77938" y="3552705"/>
            <a:ext cx="1932198" cy="137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427419" y="224962"/>
            <a:ext cx="8208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Danubia</a:t>
            </a:r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park </a:t>
            </a:r>
            <a:r>
              <a:rPr lang="sk-SK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– zadanie určené pre AT </a:t>
            </a:r>
            <a:r>
              <a:rPr lang="sk-SK" sz="14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navrhovana</a:t>
            </a:r>
            <a:r>
              <a:rPr lang="sk-SK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VII (M8, M9)</a:t>
            </a:r>
            <a:endParaRPr lang="sk-SK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31225" y="759430"/>
            <a:ext cx="8208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1900" b="1" dirty="0" smtClean="0">
                <a:solidFill>
                  <a:srgbClr val="0070C0"/>
                </a:solidFill>
                <a:latin typeface="+mj-lt"/>
              </a:rPr>
              <a:t>Návrh nového funkčného </a:t>
            </a:r>
            <a:r>
              <a:rPr lang="sk-SK" sz="1900" b="1" dirty="0">
                <a:solidFill>
                  <a:srgbClr val="0070C0"/>
                </a:solidFill>
                <a:latin typeface="+mj-lt"/>
              </a:rPr>
              <a:t>využitia </a:t>
            </a:r>
            <a:r>
              <a:rPr lang="sk-SK" sz="1900" b="1" dirty="0" smtClean="0">
                <a:solidFill>
                  <a:srgbClr val="0070C0"/>
                </a:solidFill>
                <a:latin typeface="+mj-lt"/>
              </a:rPr>
              <a:t>územia v kontakte s riekou Dunaj. Lokalita </a:t>
            </a:r>
            <a:r>
              <a:rPr lang="sk-SK" sz="1900" b="1" dirty="0">
                <a:solidFill>
                  <a:srgbClr val="0070C0"/>
                </a:solidFill>
                <a:latin typeface="+mj-lt"/>
              </a:rPr>
              <a:t>predstavuje potenciál pre športovo-rekreačné aktivity </a:t>
            </a:r>
            <a:r>
              <a:rPr lang="sk-SK" sz="1900" b="1" dirty="0" smtClean="0">
                <a:solidFill>
                  <a:srgbClr val="0070C0"/>
                </a:solidFill>
                <a:latin typeface="+mj-lt"/>
              </a:rPr>
              <a:t>celomestského, regionálneho </a:t>
            </a:r>
            <a:r>
              <a:rPr lang="sk-SK" sz="1900" b="1" dirty="0">
                <a:solidFill>
                  <a:srgbClr val="0070C0"/>
                </a:solidFill>
                <a:latin typeface="+mj-lt"/>
              </a:rPr>
              <a:t>až medzinárodného významu</a:t>
            </a:r>
            <a:r>
              <a:rPr lang="sk-SK" sz="1900" dirty="0" smtClean="0">
                <a:solidFill>
                  <a:srgbClr val="0070C0"/>
                </a:solidFill>
                <a:latin typeface="+mj-lt"/>
              </a:rPr>
              <a:t>.</a:t>
            </a:r>
            <a:r>
              <a:rPr lang="sk-SK" sz="1900" dirty="0"/>
              <a:t> </a:t>
            </a:r>
            <a:endParaRPr lang="sk-SK" sz="19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77938" y="4733161"/>
            <a:ext cx="1924136" cy="130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ok 12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90238" y="3941019"/>
            <a:ext cx="2496820" cy="18719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Obrázok 13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5220072" y="3921374"/>
            <a:ext cx="3126105" cy="1871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bdĺžnik 6"/>
          <p:cNvSpPr/>
          <p:nvPr/>
        </p:nvSpPr>
        <p:spPr>
          <a:xfrm>
            <a:off x="2598457" y="5854682"/>
            <a:ext cx="59282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100" i="1" dirty="0" smtClean="0">
                <a:solidFill>
                  <a:srgbClr val="000000"/>
                </a:solidFill>
                <a:latin typeface="+mj-lt"/>
              </a:rPr>
              <a:t>„</a:t>
            </a:r>
            <a:r>
              <a:rPr lang="sk-SK" sz="1100" i="1" dirty="0" err="1" smtClean="0">
                <a:solidFill>
                  <a:srgbClr val="000000"/>
                </a:solidFill>
                <a:latin typeface="+mj-lt"/>
              </a:rPr>
              <a:t>Danubia</a:t>
            </a:r>
            <a:r>
              <a:rPr lang="sk-SK" sz="1100" i="1" dirty="0" smtClean="0">
                <a:solidFill>
                  <a:srgbClr val="000000"/>
                </a:solidFill>
                <a:latin typeface="+mj-lt"/>
              </a:rPr>
              <a:t> park“  - rekreačný </a:t>
            </a:r>
            <a:r>
              <a:rPr lang="sk-SK" sz="1100" i="1" dirty="0" err="1" smtClean="0">
                <a:solidFill>
                  <a:srgbClr val="000000"/>
                </a:solidFill>
                <a:latin typeface="+mj-lt"/>
              </a:rPr>
              <a:t>areél</a:t>
            </a:r>
            <a:r>
              <a:rPr lang="sk-SK" sz="1100" i="1" dirty="0" smtClean="0">
                <a:solidFill>
                  <a:srgbClr val="000000"/>
                </a:solidFill>
                <a:latin typeface="+mj-lt"/>
              </a:rPr>
              <a:t> pri Čunove, študentka: </a:t>
            </a:r>
            <a:r>
              <a:rPr lang="sk-SK" sz="1100" i="1" dirty="0" err="1" smtClean="0">
                <a:solidFill>
                  <a:srgbClr val="000000"/>
                </a:solidFill>
                <a:latin typeface="+mj-lt"/>
              </a:rPr>
              <a:t>Bírová</a:t>
            </a:r>
            <a:r>
              <a:rPr lang="sk-SK" sz="1100" i="1" dirty="0" smtClean="0">
                <a:solidFill>
                  <a:srgbClr val="000000"/>
                </a:solidFill>
                <a:latin typeface="+mj-lt"/>
              </a:rPr>
              <a:t> (2016/27), pedagóg: </a:t>
            </a:r>
            <a:r>
              <a:rPr lang="sk-SK" sz="1100" i="1" dirty="0" err="1" smtClean="0">
                <a:solidFill>
                  <a:srgbClr val="000000"/>
                </a:solidFill>
                <a:latin typeface="+mj-lt"/>
              </a:rPr>
              <a:t>Bašová</a:t>
            </a:r>
            <a:endParaRPr lang="sk-SK" sz="1100" i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4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67544" y="6525344"/>
            <a:ext cx="7272337" cy="457200"/>
          </a:xfrm>
        </p:spPr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/>
          </a:p>
          <a:p>
            <a:pPr>
              <a:defRPr/>
            </a:pPr>
            <a:endParaRPr lang="sk-SK" alt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11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395536" y="260648"/>
            <a:ext cx="820891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Južné mesto</a:t>
            </a:r>
            <a:endParaRPr lang="sk-SK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95536" y="859661"/>
            <a:ext cx="82089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1900" b="1" dirty="0">
                <a:solidFill>
                  <a:srgbClr val="0070C0"/>
                </a:solidFill>
                <a:latin typeface="+mn-lt"/>
              </a:rPr>
              <a:t>Rozšírenie urbanizácie mesta Bratislavy južným </a:t>
            </a:r>
            <a:r>
              <a:rPr lang="sk-SK" sz="1900" b="1" dirty="0" smtClean="0">
                <a:solidFill>
                  <a:srgbClr val="0070C0"/>
                </a:solidFill>
                <a:latin typeface="+mn-lt"/>
              </a:rPr>
              <a:t>smerom a </a:t>
            </a:r>
            <a:r>
              <a:rPr lang="sk-SK" sz="1900" b="1" dirty="0">
                <a:solidFill>
                  <a:srgbClr val="0070C0"/>
                </a:solidFill>
                <a:latin typeface="+mn-lt"/>
              </a:rPr>
              <a:t>nadviazanie na petržalskú zelenú chrbticu s električkovou traťou. </a:t>
            </a:r>
            <a:r>
              <a:rPr lang="sk-SK" sz="1900" b="1" dirty="0" smtClean="0">
                <a:solidFill>
                  <a:srgbClr val="0070C0"/>
                </a:solidFill>
                <a:latin typeface="+mn-lt"/>
              </a:rPr>
              <a:t>Cieľom </a:t>
            </a:r>
            <a:r>
              <a:rPr lang="sk-SK" sz="1900" b="1" dirty="0">
                <a:solidFill>
                  <a:srgbClr val="0070C0"/>
                </a:solidFill>
                <a:latin typeface="+mn-lt"/>
              </a:rPr>
              <a:t>AT je navrhnúť zelenú mestskú obytnú zónu, plynule prepojenú s </a:t>
            </a:r>
            <a:r>
              <a:rPr lang="sk-SK" sz="1900" b="1" dirty="0" smtClean="0">
                <a:solidFill>
                  <a:srgbClr val="0070C0"/>
                </a:solidFill>
                <a:latin typeface="+mn-lt"/>
              </a:rPr>
              <a:t>mestom a okolitou prírodou.</a:t>
            </a:r>
            <a:endParaRPr lang="sk-SK" sz="19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Obrázok 5" descr="F:\VAT\Podklady\UHRINOVA juzna rozvojova os\graficka cast\6 filozofia širšie vztahy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9552" y="2413933"/>
            <a:ext cx="2646680" cy="367936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Obrázok 6" descr="F:\VAT\Podklady\UHRINOVA juzna rozvojova os\graficka cast\5 potenciály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10426" y="2413933"/>
            <a:ext cx="2767965" cy="368935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Obrázok 7" descr="F:\VAT\Podklady\UHRINOVA juzna rozvojova os\graficka cast\8 filozofia zelene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44208" y="2408939"/>
            <a:ext cx="1987200" cy="16706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Obrázok 8" descr="F:\VAT\Podklady\UHRINOVA juzna rozvojova os\graficka cast\26 komplexny navrh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444208" y="4169675"/>
            <a:ext cx="1987200" cy="1944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5958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12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467544" y="630932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altLang="en-US" sz="1200" b="1" dirty="0"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343357" y="1412776"/>
            <a:ext cx="6429811" cy="475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ĺžnik 4"/>
          <p:cNvSpPr/>
          <p:nvPr/>
        </p:nvSpPr>
        <p:spPr>
          <a:xfrm>
            <a:off x="393784" y="251937"/>
            <a:ext cx="8388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Zimný p</a:t>
            </a:r>
            <a:r>
              <a:rPr lang="sk-SK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rístav</a:t>
            </a:r>
            <a:endParaRPr lang="sk-SK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35357" y="3102142"/>
            <a:ext cx="1908000" cy="152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18755" y="1412776"/>
            <a:ext cx="1908000" cy="173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18755" y="4604733"/>
            <a:ext cx="1908000" cy="149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ĺžnik 1"/>
          <p:cNvSpPr/>
          <p:nvPr/>
        </p:nvSpPr>
        <p:spPr>
          <a:xfrm>
            <a:off x="389737" y="836712"/>
            <a:ext cx="8383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1900" b="1" dirty="0" smtClean="0">
                <a:solidFill>
                  <a:srgbClr val="0070C0"/>
                </a:solidFill>
                <a:latin typeface="+mj-lt"/>
              </a:rPr>
              <a:t>Transformácia funkčne degradovaného </a:t>
            </a:r>
            <a:r>
              <a:rPr lang="sk-SK" sz="1900" b="1" dirty="0">
                <a:solidFill>
                  <a:srgbClr val="0070C0"/>
                </a:solidFill>
                <a:latin typeface="+mj-lt"/>
              </a:rPr>
              <a:t>územia (</a:t>
            </a:r>
            <a:r>
              <a:rPr lang="sk-SK" sz="1900" b="1" dirty="0" err="1">
                <a:solidFill>
                  <a:srgbClr val="0070C0"/>
                </a:solidFill>
                <a:latin typeface="+mj-lt"/>
              </a:rPr>
              <a:t>brownfieldu</a:t>
            </a:r>
            <a:r>
              <a:rPr lang="sk-SK" sz="1900" b="1" dirty="0">
                <a:solidFill>
                  <a:srgbClr val="0070C0"/>
                </a:solidFill>
                <a:latin typeface="+mj-lt"/>
              </a:rPr>
              <a:t>) na živú, atraktívnu mestskú </a:t>
            </a:r>
            <a:r>
              <a:rPr lang="sk-SK" sz="1900" b="1" dirty="0" smtClean="0">
                <a:solidFill>
                  <a:srgbClr val="0070C0"/>
                </a:solidFill>
                <a:latin typeface="+mj-lt"/>
              </a:rPr>
              <a:t>štruktúru s väzbou na centrum mesta a Petržalku.</a:t>
            </a:r>
            <a:endParaRPr lang="sk-S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8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13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395536" y="260648"/>
            <a:ext cx="828092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Prezentácia AT verejnosti </a:t>
            </a:r>
            <a:r>
              <a:rPr lang="sk-SK" sz="2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- výstavy </a:t>
            </a:r>
            <a:endParaRPr lang="sk-SK" sz="2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2672215" cy="3780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01794" y="1772816"/>
            <a:ext cx="2628523" cy="378000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38098" y="1772816"/>
            <a:ext cx="2665438" cy="378000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Obdĺžnik 8"/>
          <p:cNvSpPr/>
          <p:nvPr/>
        </p:nvSpPr>
        <p:spPr>
          <a:xfrm>
            <a:off x="395536" y="1070878"/>
            <a:ext cx="2318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600" b="1" dirty="0">
                <a:latin typeface="Arial Black" pitchFamily="34" charset="0"/>
              </a:rPr>
              <a:t>Synagóga v </a:t>
            </a:r>
            <a:r>
              <a:rPr lang="sk-SK" altLang="sk-SK" sz="1600" b="1" dirty="0" err="1">
                <a:latin typeface="Arial Black" pitchFamily="34" charset="0"/>
              </a:rPr>
              <a:t>Brezne</a:t>
            </a:r>
            <a:endParaRPr lang="sk-SK" sz="1600" dirty="0">
              <a:latin typeface="Arial Black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3131840" y="1070878"/>
            <a:ext cx="1860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600" b="1" dirty="0" smtClean="0">
                <a:latin typeface="Arial Black" pitchFamily="34" charset="0"/>
              </a:rPr>
              <a:t>Kultúrny dom</a:t>
            </a:r>
          </a:p>
          <a:p>
            <a:r>
              <a:rPr lang="sk-SK" altLang="sk-SK" sz="1600" b="1" dirty="0" smtClean="0">
                <a:latin typeface="Arial Black" pitchFamily="34" charset="0"/>
              </a:rPr>
              <a:t>MČ BA Ružinov</a:t>
            </a:r>
            <a:endParaRPr lang="sk-SK" sz="1600" b="1" dirty="0">
              <a:latin typeface="Arial Black" pitchFamily="34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5796136" y="1052736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sz="1600" b="1" dirty="0" smtClean="0">
                <a:latin typeface="Arial Black" pitchFamily="34" charset="0"/>
              </a:rPr>
              <a:t>Kultúrny dom</a:t>
            </a:r>
          </a:p>
          <a:p>
            <a:r>
              <a:rPr lang="sk-SK" altLang="sk-SK" sz="1600" b="1" dirty="0" smtClean="0">
                <a:latin typeface="Arial Black" pitchFamily="34" charset="0"/>
              </a:rPr>
              <a:t>BA MČ Záhorská Bystrica</a:t>
            </a:r>
            <a:endParaRPr lang="sk-SK" sz="16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47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sk-SK" alt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14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467544" y="6309320"/>
            <a:ext cx="3100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alt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</p:txBody>
      </p:sp>
      <p:sp>
        <p:nvSpPr>
          <p:cNvPr id="5" name="Obdĺžnik 4"/>
          <p:cNvSpPr/>
          <p:nvPr/>
        </p:nvSpPr>
        <p:spPr>
          <a:xfrm>
            <a:off x="395537" y="260648"/>
            <a:ext cx="8208912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Spolupráca so samosprávou </a:t>
            </a:r>
            <a:r>
              <a:rPr lang="sk-SK" sz="2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- zborníky AT</a:t>
            </a:r>
            <a:endParaRPr lang="sk-SK" sz="2200" dirty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022" y="980728"/>
            <a:ext cx="3960000" cy="287682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65206" y="980728"/>
            <a:ext cx="3960000" cy="28768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O-B-A-L-K-A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51084" b="2269"/>
          <a:stretch/>
        </p:blipFill>
        <p:spPr bwMode="auto">
          <a:xfrm>
            <a:off x="3610272" y="3997617"/>
            <a:ext cx="2899051" cy="20439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O-B-A-L-K-A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8290" r="8816"/>
          <a:stretch/>
        </p:blipFill>
        <p:spPr bwMode="auto">
          <a:xfrm>
            <a:off x="6525595" y="4001735"/>
            <a:ext cx="1901471" cy="203984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5400000">
            <a:off x="854971" y="3642981"/>
            <a:ext cx="2033455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59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68000" y="6309320"/>
            <a:ext cx="7272337" cy="457200"/>
          </a:xfrm>
        </p:spPr>
        <p:txBody>
          <a:bodyPr/>
          <a:lstStyle/>
          <a:p>
            <a:pPr>
              <a:defRPr/>
            </a:pPr>
            <a:endParaRPr lang="sk-SK" alt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sk-SK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sk-SK" alt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sk-SK" alt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</a:t>
            </a: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ateliér: SOPIROVÁ / BAŠOVÁ</a:t>
            </a:r>
          </a:p>
          <a:p>
            <a:pPr>
              <a:defRPr/>
            </a:pPr>
            <a:endParaRPr lang="sk-SK" alt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15</a:t>
            </a:fld>
            <a:endParaRPr lang="sk-SK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5500" y="1420978"/>
            <a:ext cx="4218500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VAT bude v akad. roku 2019/2020 zapojený do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Landscape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forum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 2020 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 tematickým zameraním 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"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Cross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border</a:t>
            </a:r>
            <a:r>
              <a:rPr lang="sk-SK" altLang="sk-SK" b="1" dirty="0"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Landscapes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"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ktorý organizuje ECLAS, TU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Wien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FA STU. </a:t>
            </a:r>
            <a:r>
              <a:rPr lang="sk-SK" altLang="sk-SK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Jeho súčasťou je študentská súťaž, pre ktorú ako modelové územia boli vytipované lokality na hraniciach </a:t>
            </a:r>
            <a:r>
              <a:rPr lang="sk-SK" altLang="sk-SK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Slovenska,</a:t>
            </a:r>
            <a:r>
              <a:rPr lang="sk-SK" altLang="sk-SK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Rakúska a Maďarska.</a:t>
            </a:r>
            <a:endParaRPr kumimoji="0" lang="sk-SK" altLang="sk-SK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Obrázok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3174"/>
          <a:stretch>
            <a:fillRect/>
          </a:stretch>
        </p:blipFill>
        <p:spPr bwMode="auto">
          <a:xfrm>
            <a:off x="4788024" y="1484783"/>
            <a:ext cx="3838799" cy="27758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x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060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413792" y="260648"/>
            <a:ext cx="8208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eaLnBrk="1" hangingPunct="1"/>
            <a:r>
              <a:rPr lang="sk-SK" alt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Zapojenie do študentských súťaží</a:t>
            </a:r>
            <a:endParaRPr lang="sk-SK" altLang="sk-SK" sz="3200" dirty="0">
              <a:solidFill>
                <a:srgbClr val="C0000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413791" y="908720"/>
            <a:ext cx="8208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sk-SK" altLang="sk-SK" sz="2400" b="1" dirty="0" smtClean="0">
                <a:solidFill>
                  <a:srgbClr val="0070C0"/>
                </a:solidFill>
                <a:latin typeface="Arial Black" pitchFamily="34" charset="0"/>
              </a:rPr>
              <a:t>Medzinárodné súťaže</a:t>
            </a:r>
            <a:endParaRPr lang="sk-SK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66542" y="4437112"/>
            <a:ext cx="8354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b="1" dirty="0" smtClean="0">
                <a:latin typeface="+mn-lt"/>
              </a:rPr>
              <a:t>Medzinárodná súťaž</a:t>
            </a:r>
            <a:r>
              <a:rPr lang="sk-SK" altLang="sk-SK" b="1" dirty="0" smtClean="0">
                <a:latin typeface="Arial Black" panose="020B0A04020102020204" pitchFamily="34" charset="0"/>
              </a:rPr>
              <a:t> „O </a:t>
            </a:r>
            <a:r>
              <a:rPr lang="sk-SK" altLang="sk-SK" b="1" dirty="0" err="1" smtClean="0">
                <a:latin typeface="Arial Black" panose="020B0A04020102020204" pitchFamily="34" charset="0"/>
              </a:rPr>
              <a:t>nejlepší</a:t>
            </a:r>
            <a:r>
              <a:rPr lang="sk-SK" altLang="sk-SK" b="1" dirty="0" smtClean="0">
                <a:latin typeface="Arial Black" panose="020B0A04020102020204" pitchFamily="34" charset="0"/>
              </a:rPr>
              <a:t> urbanistický projekt“</a:t>
            </a:r>
            <a:r>
              <a:rPr lang="sk-SK" altLang="sk-SK" b="1" dirty="0" smtClean="0">
                <a:latin typeface="+mj-lt"/>
              </a:rPr>
              <a:t>, ČVUT Praha</a:t>
            </a:r>
            <a:endParaRPr lang="sk-SK" b="1" dirty="0">
              <a:latin typeface="+mj-lt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79521" y="4953286"/>
            <a:ext cx="8222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sk-SK" altLang="sk-SK" sz="2400" b="1" dirty="0" smtClean="0">
                <a:solidFill>
                  <a:srgbClr val="0070C0"/>
                </a:solidFill>
                <a:latin typeface="Arial Black" pitchFamily="34" charset="0"/>
              </a:rPr>
              <a:t>Domáce súťaže</a:t>
            </a:r>
            <a:endParaRPr lang="sk-SK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436759" y="5566952"/>
            <a:ext cx="8331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altLang="en-US" b="1" dirty="0">
                <a:latin typeface="Arial Black" panose="020B0A04020102020204" pitchFamily="34" charset="0"/>
                <a:cs typeface="Arial" pitchFamily="34" charset="0"/>
              </a:rPr>
              <a:t>Cena prof. </a:t>
            </a:r>
            <a:r>
              <a:rPr lang="sk-SK" altLang="en-US" b="1" dirty="0" err="1" smtClean="0">
                <a:latin typeface="Arial Black" panose="020B0A04020102020204" pitchFamily="34" charset="0"/>
                <a:cs typeface="Arial" pitchFamily="34" charset="0"/>
              </a:rPr>
              <a:t>Lacku</a:t>
            </a:r>
            <a:r>
              <a:rPr lang="sk-SK" altLang="en-US" b="1" dirty="0" smtClean="0">
                <a:latin typeface="Arial Black" panose="020B0A04020102020204" pitchFamily="34" charset="0"/>
                <a:cs typeface="Arial" pitchFamily="34" charset="0"/>
              </a:rPr>
              <a:t>	  Cena prof. Hrušku 	     Cena </a:t>
            </a:r>
            <a:r>
              <a:rPr lang="sk-SK" altLang="en-US" b="1" dirty="0">
                <a:latin typeface="Arial Black" panose="020B0A04020102020204" pitchFamily="34" charset="0"/>
                <a:cs typeface="Arial" pitchFamily="34" charset="0"/>
              </a:rPr>
              <a:t>doc. </a:t>
            </a:r>
            <a:r>
              <a:rPr lang="sk-SK" altLang="en-US" b="1" dirty="0" err="1" smtClean="0">
                <a:latin typeface="Arial Black" panose="020B0A04020102020204" pitchFamily="34" charset="0"/>
                <a:cs typeface="Arial" pitchFamily="34" charset="0"/>
              </a:rPr>
              <a:t>Kodoňa</a:t>
            </a:r>
            <a:r>
              <a:rPr lang="sk-SK" altLang="en-US" b="1" dirty="0" smtClean="0">
                <a:latin typeface="Arial Black" panose="020B0A04020102020204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sk-SK" altLang="en-US" b="1" dirty="0" smtClean="0">
                <a:latin typeface="Arial Black" panose="020B0A04020102020204" pitchFamily="34" charset="0"/>
                <a:cs typeface="Arial" pitchFamily="34" charset="0"/>
              </a:rPr>
              <a:t>		            Cena </a:t>
            </a:r>
            <a:r>
              <a:rPr lang="sk-SK" altLang="en-US" b="1" dirty="0">
                <a:latin typeface="Arial Black" panose="020B0A04020102020204" pitchFamily="34" charset="0"/>
                <a:cs typeface="Arial" pitchFamily="34" charset="0"/>
              </a:rPr>
              <a:t>dekana FA </a:t>
            </a:r>
            <a:r>
              <a:rPr lang="sk-SK" altLang="en-US" b="1" dirty="0" smtClean="0">
                <a:latin typeface="Arial Black" panose="020B0A04020102020204" pitchFamily="34" charset="0"/>
                <a:cs typeface="Arial" pitchFamily="34" charset="0"/>
              </a:rPr>
              <a:t>STU</a:t>
            </a:r>
            <a:endParaRPr lang="sk-SK" altLang="en-US" b="1" dirty="0"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0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67544" y="6400800"/>
            <a:ext cx="7272337" cy="457200"/>
          </a:xfrm>
        </p:spPr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16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395536" y="260648"/>
            <a:ext cx="828092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Odporúčaná odborná literatúra</a:t>
            </a:r>
            <a:endParaRPr lang="sk-SK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493797" cy="51754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5004048" y="908720"/>
            <a:ext cx="367240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Schenk</a:t>
            </a:r>
            <a:r>
              <a:rPr lang="sk-SK" sz="1000" dirty="0">
                <a:latin typeface="+mn-lt"/>
              </a:rPr>
              <a:t>, </a:t>
            </a:r>
            <a:r>
              <a:rPr lang="sk-SK" sz="1000" dirty="0" err="1">
                <a:latin typeface="+mn-lt"/>
              </a:rPr>
              <a:t>Leonhard</a:t>
            </a:r>
            <a:r>
              <a:rPr lang="sk-SK" sz="1000" dirty="0">
                <a:latin typeface="+mn-lt"/>
              </a:rPr>
              <a:t>: </a:t>
            </a:r>
            <a:r>
              <a:rPr lang="sk-SK" sz="1000" dirty="0" err="1">
                <a:latin typeface="+mn-lt"/>
              </a:rPr>
              <a:t>Designing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cities</a:t>
            </a:r>
            <a:r>
              <a:rPr lang="sk-SK" sz="1000" dirty="0">
                <a:latin typeface="+mn-lt"/>
              </a:rPr>
              <a:t>, </a:t>
            </a:r>
            <a:r>
              <a:rPr lang="sk-SK" sz="1000" dirty="0" err="1">
                <a:latin typeface="+mn-lt"/>
              </a:rPr>
              <a:t>Birkhäuser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Actar</a:t>
            </a:r>
            <a:r>
              <a:rPr lang="sk-SK" sz="1000" dirty="0">
                <a:latin typeface="+mn-lt"/>
              </a:rPr>
              <a:t>, 2013, ISBN  9783034613255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>
                <a:latin typeface="+mn-lt"/>
              </a:rPr>
              <a:t>EUROPEAN URBAN KNOWLEDGE NETWORK (EUKN) [</a:t>
            </a:r>
            <a:r>
              <a:rPr lang="sk-SK" sz="1000" dirty="0" err="1">
                <a:latin typeface="+mn-lt"/>
              </a:rPr>
              <a:t>online</a:t>
            </a:r>
            <a:r>
              <a:rPr lang="sk-SK" sz="1000" dirty="0">
                <a:latin typeface="+mn-lt"/>
              </a:rPr>
              <a:t>]. [2017-10-11]. Dostupné z: </a:t>
            </a:r>
            <a:r>
              <a:rPr lang="sk-SK" sz="1000" dirty="0">
                <a:latin typeface="+mn-lt"/>
                <a:hlinkClick r:id="rId3"/>
              </a:rPr>
              <a:t>http://www.eukn.eu/</a:t>
            </a:r>
            <a:endParaRPr lang="sk-SK" sz="1000" dirty="0">
              <a:latin typeface="+mn-lt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Gehl</a:t>
            </a:r>
            <a:r>
              <a:rPr lang="sk-SK" sz="1000" dirty="0">
                <a:latin typeface="+mn-lt"/>
              </a:rPr>
              <a:t>, </a:t>
            </a:r>
            <a:r>
              <a:rPr lang="cs-CZ" sz="1000" dirty="0">
                <a:latin typeface="+mn-lt"/>
              </a:rPr>
              <a:t>Jan. Život mezi budovami. Nadace Partnerství, Brno, p. 202, 2000. ISBN</a:t>
            </a:r>
            <a:r>
              <a:rPr lang="sk-SK" sz="1000" dirty="0">
                <a:latin typeface="+mn-lt"/>
              </a:rPr>
              <a:t> 8085834790.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Gehl</a:t>
            </a:r>
            <a:r>
              <a:rPr lang="sk-SK" sz="1000" dirty="0">
                <a:latin typeface="+mn-lt"/>
              </a:rPr>
              <a:t>, </a:t>
            </a:r>
            <a:r>
              <a:rPr lang="cs-CZ" sz="1000" dirty="0">
                <a:latin typeface="+mn-lt"/>
              </a:rPr>
              <a:t>Jan. Města pro lidi. Nadace Partnerství, Brno, s. 13, s. 199. ISBN 978-80-260-2080</a:t>
            </a:r>
            <a:endParaRPr lang="sk-SK" sz="1000" dirty="0">
              <a:latin typeface="+mn-lt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Lerner</a:t>
            </a:r>
            <a:r>
              <a:rPr lang="sk-SK" sz="1000" dirty="0">
                <a:latin typeface="+mn-lt"/>
              </a:rPr>
              <a:t>, </a:t>
            </a:r>
            <a:r>
              <a:rPr lang="sk-SK" sz="1000" dirty="0" err="1">
                <a:latin typeface="+mn-lt"/>
              </a:rPr>
              <a:t>Jaime</a:t>
            </a:r>
            <a:r>
              <a:rPr lang="sk-SK" sz="1000" dirty="0">
                <a:latin typeface="+mn-lt"/>
              </a:rPr>
              <a:t>: Urban </a:t>
            </a:r>
            <a:r>
              <a:rPr lang="sk-SK" sz="1000" dirty="0" err="1">
                <a:latin typeface="+mn-lt"/>
              </a:rPr>
              <a:t>Acupuncture</a:t>
            </a:r>
            <a:r>
              <a:rPr lang="sk-SK" sz="1000" dirty="0">
                <a:latin typeface="+mn-lt"/>
              </a:rPr>
              <a:t>, Island Press 2014. ISBN 9781610917278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Carmona</a:t>
            </a:r>
            <a:r>
              <a:rPr lang="sk-SK" sz="1000" dirty="0">
                <a:latin typeface="+mn-lt"/>
              </a:rPr>
              <a:t>, </a:t>
            </a:r>
            <a:r>
              <a:rPr lang="sk-SK" sz="1000" dirty="0" err="1">
                <a:latin typeface="+mn-lt"/>
              </a:rPr>
              <a:t>Matthew</a:t>
            </a:r>
            <a:r>
              <a:rPr lang="sk-SK" sz="1000" dirty="0">
                <a:latin typeface="+mn-lt"/>
              </a:rPr>
              <a:t>, </a:t>
            </a:r>
            <a:r>
              <a:rPr lang="sk-SK" sz="1000" dirty="0" err="1">
                <a:latin typeface="+mn-lt"/>
              </a:rPr>
              <a:t>Steve</a:t>
            </a:r>
            <a:r>
              <a:rPr lang="sk-SK" sz="1000" dirty="0">
                <a:latin typeface="+mn-lt"/>
              </a:rPr>
              <a:t> TIESDELL, </a:t>
            </a:r>
            <a:r>
              <a:rPr lang="sk-SK" sz="1000" dirty="0" err="1">
                <a:latin typeface="+mn-lt"/>
              </a:rPr>
              <a:t>Tim</a:t>
            </a:r>
            <a:r>
              <a:rPr lang="sk-SK" sz="1000" dirty="0">
                <a:latin typeface="+mn-lt"/>
              </a:rPr>
              <a:t> HEALTH, </a:t>
            </a:r>
            <a:r>
              <a:rPr lang="sk-SK" sz="1000" dirty="0" err="1">
                <a:latin typeface="+mn-lt"/>
              </a:rPr>
              <a:t>Taner</a:t>
            </a:r>
            <a:r>
              <a:rPr lang="sk-SK" sz="1000" dirty="0">
                <a:latin typeface="+mn-lt"/>
              </a:rPr>
              <a:t> OC: </a:t>
            </a:r>
            <a:r>
              <a:rPr lang="sk-SK" sz="1000" dirty="0" err="1">
                <a:latin typeface="+mn-lt"/>
              </a:rPr>
              <a:t>Public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Places</a:t>
            </a:r>
            <a:r>
              <a:rPr lang="sk-SK" sz="1000" dirty="0">
                <a:latin typeface="+mn-lt"/>
              </a:rPr>
              <a:t>, Urban </a:t>
            </a:r>
            <a:r>
              <a:rPr lang="sk-SK" sz="1000" dirty="0" err="1">
                <a:latin typeface="+mn-lt"/>
              </a:rPr>
              <a:t>Spaces</a:t>
            </a:r>
            <a:r>
              <a:rPr lang="sk-SK" sz="1000" dirty="0">
                <a:latin typeface="+mn-lt"/>
              </a:rPr>
              <a:t>: </a:t>
            </a:r>
            <a:r>
              <a:rPr lang="sk-SK" sz="1000" dirty="0" err="1">
                <a:latin typeface="+mn-lt"/>
              </a:rPr>
              <a:t>The</a:t>
            </a:r>
            <a:endParaRPr lang="sk-SK" sz="10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Dimensions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of</a:t>
            </a:r>
            <a:r>
              <a:rPr lang="sk-SK" sz="1000" dirty="0">
                <a:latin typeface="+mn-lt"/>
              </a:rPr>
              <a:t> Urban </a:t>
            </a:r>
            <a:r>
              <a:rPr lang="sk-SK" sz="1000" dirty="0" err="1">
                <a:latin typeface="+mn-lt"/>
              </a:rPr>
              <a:t>Design</a:t>
            </a:r>
            <a:r>
              <a:rPr lang="sk-SK" sz="1000" dirty="0">
                <a:latin typeface="+mn-lt"/>
              </a:rPr>
              <a:t>, </a:t>
            </a:r>
            <a:r>
              <a:rPr lang="sk-SK" sz="1000" dirty="0" err="1">
                <a:latin typeface="+mn-lt"/>
              </a:rPr>
              <a:t>Routledge</a:t>
            </a:r>
            <a:r>
              <a:rPr lang="sk-SK" sz="1000" dirty="0">
                <a:latin typeface="+mn-lt"/>
              </a:rPr>
              <a:t>, </a:t>
            </a:r>
            <a:r>
              <a:rPr lang="sk-SK" sz="1000" dirty="0" err="1">
                <a:latin typeface="+mn-lt"/>
              </a:rPr>
              <a:t>Architectural</a:t>
            </a:r>
            <a:r>
              <a:rPr lang="sk-SK" sz="1000" dirty="0">
                <a:latin typeface="+mn-lt"/>
              </a:rPr>
              <a:t> Press </a:t>
            </a:r>
            <a:r>
              <a:rPr lang="sk-SK" sz="1000" dirty="0" err="1">
                <a:latin typeface="+mn-lt"/>
              </a:rPr>
              <a:t>Elsevier</a:t>
            </a:r>
            <a:r>
              <a:rPr lang="sk-SK" sz="1000" dirty="0">
                <a:latin typeface="+mn-lt"/>
              </a:rPr>
              <a:t>, 2010, s. 20, ISBN – 13: 978-1-85617-827-3.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Jan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Gehl</a:t>
            </a:r>
            <a:r>
              <a:rPr lang="sk-SK" sz="1000" dirty="0">
                <a:latin typeface="+mn-lt"/>
              </a:rPr>
              <a:t>: Život </a:t>
            </a:r>
            <a:r>
              <a:rPr lang="sk-SK" sz="1000" dirty="0" err="1">
                <a:latin typeface="+mn-lt"/>
              </a:rPr>
              <a:t>mezi</a:t>
            </a:r>
            <a:r>
              <a:rPr lang="sk-SK" sz="1000" dirty="0">
                <a:latin typeface="+mn-lt"/>
              </a:rPr>
              <a:t> budovami, </a:t>
            </a:r>
            <a:r>
              <a:rPr lang="sk-SK" sz="1000" dirty="0" err="1">
                <a:latin typeface="+mn-lt"/>
              </a:rPr>
              <a:t>Nadace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Patrnerství</a:t>
            </a:r>
            <a:r>
              <a:rPr lang="sk-SK" sz="1000" dirty="0">
                <a:latin typeface="+mn-lt"/>
              </a:rPr>
              <a:t>, 2000, ISBN 80-85834-79-0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Biodiversity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Sensitive</a:t>
            </a:r>
            <a:r>
              <a:rPr lang="sk-SK" sz="1000" dirty="0">
                <a:latin typeface="+mn-lt"/>
              </a:rPr>
              <a:t> Urban </a:t>
            </a:r>
            <a:r>
              <a:rPr lang="sk-SK" sz="1000" dirty="0" err="1">
                <a:latin typeface="+mn-lt"/>
              </a:rPr>
              <a:t>DesignCreating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urban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environments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that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aregood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for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people</a:t>
            </a:r>
            <a:r>
              <a:rPr lang="sk-SK" sz="1000" dirty="0">
                <a:latin typeface="+mn-lt"/>
              </a:rPr>
              <a:t> and </a:t>
            </a:r>
            <a:r>
              <a:rPr lang="sk-SK" sz="1000" dirty="0" err="1">
                <a:latin typeface="+mn-lt"/>
              </a:rPr>
              <a:t>good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for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nature</a:t>
            </a:r>
            <a:endParaRPr lang="sk-SK" sz="1000" dirty="0">
              <a:latin typeface="+mn-lt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000" dirty="0" err="1" smtClean="0">
                <a:latin typeface="+mn-lt"/>
              </a:rPr>
              <a:t>Vitková</a:t>
            </a:r>
            <a:r>
              <a:rPr lang="en-GB" sz="1000" dirty="0">
                <a:latin typeface="+mn-lt"/>
              </a:rPr>
              <a:t>, Ľ. (2008, a). </a:t>
            </a:r>
            <a:r>
              <a:rPr lang="en-GB" sz="1000" dirty="0" err="1">
                <a:latin typeface="+mn-lt"/>
              </a:rPr>
              <a:t>Porovnanie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ukazovateľov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intenzity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využitia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územia</a:t>
            </a:r>
            <a:r>
              <a:rPr lang="en-GB" sz="1000" dirty="0">
                <a:latin typeface="+mn-lt"/>
              </a:rPr>
              <a:t> pre </a:t>
            </a:r>
            <a:r>
              <a:rPr lang="en-GB" sz="1000" dirty="0" err="1">
                <a:latin typeface="+mn-lt"/>
              </a:rPr>
              <a:t>rôzne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funkčné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využitie</a:t>
            </a:r>
            <a:r>
              <a:rPr lang="en-GB" sz="1000" dirty="0">
                <a:latin typeface="+mn-lt"/>
              </a:rPr>
              <a:t>. In </a:t>
            </a:r>
            <a:r>
              <a:rPr lang="en-GB" sz="1000" dirty="0" err="1">
                <a:latin typeface="+mn-lt"/>
              </a:rPr>
              <a:t>Vitková</a:t>
            </a:r>
            <a:r>
              <a:rPr lang="en-GB" sz="1000" dirty="0">
                <a:latin typeface="+mn-lt"/>
              </a:rPr>
              <a:t>, Ľ. et. al. (2008). </a:t>
            </a:r>
            <a:r>
              <a:rPr lang="en-GB" sz="1000" dirty="0" err="1">
                <a:latin typeface="+mn-lt"/>
              </a:rPr>
              <a:t>Kvantitatívne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parametre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urbanistických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štruktúr</a:t>
            </a:r>
            <a:r>
              <a:rPr lang="en-GB" sz="1000" dirty="0">
                <a:latin typeface="+mn-lt"/>
              </a:rPr>
              <a:t>. Bratislava: FA STU. ISBN 978-80-88999-35-5. </a:t>
            </a:r>
            <a:endParaRPr lang="sk-SK" sz="1000" dirty="0">
              <a:latin typeface="+mn-lt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000" dirty="0" err="1">
                <a:latin typeface="+mn-lt"/>
              </a:rPr>
              <a:t>Vitková</a:t>
            </a:r>
            <a:r>
              <a:rPr lang="en-GB" sz="1000" dirty="0">
                <a:latin typeface="+mn-lt"/>
              </a:rPr>
              <a:t>, Ľ. (2008, b). </a:t>
            </a:r>
            <a:r>
              <a:rPr lang="en-GB" sz="1000" dirty="0" err="1">
                <a:latin typeface="+mn-lt"/>
              </a:rPr>
              <a:t>Posúdenie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používaných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urbanistických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ukazovateľov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intenzity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využitia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územia</a:t>
            </a:r>
            <a:r>
              <a:rPr lang="en-GB" sz="1000" dirty="0">
                <a:latin typeface="+mn-lt"/>
              </a:rPr>
              <a:t> v </a:t>
            </a:r>
            <a:r>
              <a:rPr lang="en-GB" sz="1000" dirty="0" err="1">
                <a:latin typeface="+mn-lt"/>
              </a:rPr>
              <a:t>závislosti</a:t>
            </a:r>
            <a:r>
              <a:rPr lang="en-GB" sz="1000" dirty="0">
                <a:latin typeface="+mn-lt"/>
              </a:rPr>
              <a:t> od </a:t>
            </a:r>
            <a:r>
              <a:rPr lang="en-GB" sz="1000" dirty="0" err="1">
                <a:latin typeface="+mn-lt"/>
              </a:rPr>
              <a:t>polohy</a:t>
            </a:r>
            <a:r>
              <a:rPr lang="en-GB" sz="1000" dirty="0">
                <a:latin typeface="+mn-lt"/>
              </a:rPr>
              <a:t>. In </a:t>
            </a:r>
            <a:r>
              <a:rPr lang="en-GB" sz="1000" dirty="0" err="1">
                <a:latin typeface="+mn-lt"/>
              </a:rPr>
              <a:t>Vitková</a:t>
            </a:r>
            <a:r>
              <a:rPr lang="en-GB" sz="1000" dirty="0">
                <a:latin typeface="+mn-lt"/>
              </a:rPr>
              <a:t>, Ľ. et. al. (2008). </a:t>
            </a:r>
            <a:r>
              <a:rPr lang="en-GB" sz="1000" dirty="0" err="1">
                <a:latin typeface="+mn-lt"/>
              </a:rPr>
              <a:t>Kvantitatívne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parametre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urbanistických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err="1">
                <a:latin typeface="+mn-lt"/>
              </a:rPr>
              <a:t>štruktúr</a:t>
            </a:r>
            <a:r>
              <a:rPr lang="en-GB" sz="1000" dirty="0">
                <a:latin typeface="+mn-lt"/>
              </a:rPr>
              <a:t>. Bratislava: FA STU. ISBN 978-80-88999-35-5. </a:t>
            </a:r>
            <a:endParaRPr lang="sk-SK" sz="1000" dirty="0">
              <a:latin typeface="+mn-lt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00" dirty="0" err="1">
                <a:latin typeface="+mn-lt"/>
              </a:rPr>
              <a:t>Bašová</a:t>
            </a:r>
            <a:r>
              <a:rPr lang="sk-SK" sz="1000" dirty="0">
                <a:latin typeface="+mn-lt"/>
              </a:rPr>
              <a:t>, Silvia - Lucia </a:t>
            </a:r>
            <a:r>
              <a:rPr lang="sk-SK" sz="1000" dirty="0" err="1">
                <a:latin typeface="+mn-lt"/>
              </a:rPr>
              <a:t>Štefancová</a:t>
            </a:r>
            <a:r>
              <a:rPr lang="sk-SK" sz="1000" dirty="0">
                <a:latin typeface="+mn-lt"/>
              </a:rPr>
              <a:t>. Mestský priestor - straty a zisky pešieho života. </a:t>
            </a:r>
            <a:r>
              <a:rPr lang="sk-SK" sz="1000" dirty="0" err="1">
                <a:latin typeface="+mn-lt"/>
              </a:rPr>
              <a:t>Czech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Journal</a:t>
            </a:r>
            <a:r>
              <a:rPr lang="sk-SK" sz="1000" dirty="0">
                <a:latin typeface="+mn-lt"/>
              </a:rPr>
              <a:t> </a:t>
            </a:r>
            <a:r>
              <a:rPr lang="sk-SK" sz="1000" dirty="0" err="1">
                <a:latin typeface="+mn-lt"/>
              </a:rPr>
              <a:t>of</a:t>
            </a:r>
            <a:r>
              <a:rPr lang="sk-SK" sz="1000" dirty="0">
                <a:latin typeface="+mn-lt"/>
              </a:rPr>
              <a:t> Civil </a:t>
            </a:r>
            <a:r>
              <a:rPr lang="sk-SK" sz="1000" dirty="0" err="1">
                <a:latin typeface="+mn-lt"/>
              </a:rPr>
              <a:t>Engineering</a:t>
            </a:r>
            <a:r>
              <a:rPr lang="sk-SK" sz="1000" dirty="0">
                <a:latin typeface="+mn-lt"/>
              </a:rPr>
              <a:t>, </a:t>
            </a:r>
            <a:r>
              <a:rPr lang="sk-SK" sz="1000" dirty="0" err="1">
                <a:latin typeface="+mn-lt"/>
              </a:rPr>
              <a:t>Vol</a:t>
            </a:r>
            <a:r>
              <a:rPr lang="sk-SK" sz="1000" dirty="0">
                <a:latin typeface="+mn-lt"/>
              </a:rPr>
              <a:t>. 1, </a:t>
            </a:r>
            <a:r>
              <a:rPr lang="sk-SK" sz="1000" dirty="0" err="1">
                <a:latin typeface="+mn-lt"/>
              </a:rPr>
              <a:t>Iss</a:t>
            </a:r>
            <a:r>
              <a:rPr lang="sk-SK" sz="1000" dirty="0">
                <a:latin typeface="+mn-lt"/>
              </a:rPr>
              <a:t>. 1, 2015, s. 51, [</a:t>
            </a:r>
            <a:r>
              <a:rPr lang="sk-SK" sz="1000" dirty="0" err="1">
                <a:latin typeface="+mn-lt"/>
              </a:rPr>
              <a:t>online</a:t>
            </a:r>
            <a:r>
              <a:rPr lang="sk-SK" sz="1000" dirty="0">
                <a:latin typeface="+mn-lt"/>
              </a:rPr>
              <a:t>]. ISSN 2336-7148. </a:t>
            </a:r>
            <a:endParaRPr lang="sk-SK" sz="1000" dirty="0" smtClean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00" dirty="0">
                <a:latin typeface="+mn-lt"/>
              </a:rPr>
              <a:t>SOPIROVÁ, Alžbeta. Funkčné premeny </a:t>
            </a:r>
            <a:r>
              <a:rPr lang="sk-SK" sz="1000" dirty="0" err="1">
                <a:latin typeface="+mn-lt"/>
              </a:rPr>
              <a:t>mesta-možnosti</a:t>
            </a:r>
            <a:r>
              <a:rPr lang="sk-SK" sz="1000" dirty="0">
                <a:latin typeface="+mn-lt"/>
              </a:rPr>
              <a:t> a obmedzenia. In Trajektórie územného rozvoja. Bratislava : </a:t>
            </a:r>
            <a:r>
              <a:rPr lang="sk-SK" sz="1000" dirty="0" err="1">
                <a:latin typeface="+mn-lt"/>
              </a:rPr>
              <a:t>Road</a:t>
            </a:r>
            <a:r>
              <a:rPr lang="sk-SK" sz="1000" dirty="0">
                <a:latin typeface="+mn-lt"/>
              </a:rPr>
              <a:t>, 2006, S. 152-172. ISBN 978-80-88999-31-7.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sk-SK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17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323528" y="260648"/>
            <a:ext cx="828756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sk-SK" sz="2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„</a:t>
            </a:r>
            <a:r>
              <a:rPr lang="sk-SK" sz="2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Mení sa </a:t>
            </a:r>
            <a:r>
              <a:rPr lang="sk-SK" sz="2400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mesto</a:t>
            </a:r>
            <a:r>
              <a:rPr lang="sk-SK" sz="2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, dedina, krajina. </a:t>
            </a:r>
          </a:p>
          <a:p>
            <a:pPr algn="just"/>
            <a:r>
              <a:rPr lang="sk-SK" sz="2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Tento svet chceme s vami vedome meniť tak, aby bol efektívny, humánny, udržateľný...“</a:t>
            </a:r>
            <a:endParaRPr lang="sk-SK" sz="2400" b="1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443705" y="6309320"/>
            <a:ext cx="3186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altLang="en-US" sz="1200" b="1" dirty="0">
                <a:latin typeface="Arial" pitchFamily="34" charset="0"/>
                <a:cs typeface="Arial" pitchFamily="34" charset="0"/>
              </a:rPr>
              <a:t>Vertikálny ateliér: SOPIROVÁ / </a:t>
            </a:r>
            <a:r>
              <a:rPr lang="sk-SK" altLang="en-US" sz="1200" b="1" dirty="0" smtClean="0">
                <a:latin typeface="Arial" pitchFamily="34" charset="0"/>
                <a:cs typeface="Arial" pitchFamily="34" charset="0"/>
              </a:rPr>
              <a:t>BAŠOVÁ </a:t>
            </a:r>
            <a:endParaRPr lang="sk-SK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467545" y="2204864"/>
            <a:ext cx="8136904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2400" dirty="0" smtClean="0">
                <a:latin typeface="Arial Black" panose="020B0A04020102020204" pitchFamily="34" charset="0"/>
              </a:rPr>
              <a:t>	</a:t>
            </a:r>
            <a:r>
              <a:rPr lang="sk-SK" sz="2400" dirty="0" smtClean="0">
                <a:latin typeface="Arial Black" panose="020B0A04020102020204" pitchFamily="34" charset="0"/>
              </a:rPr>
              <a:t>  Tešíme </a:t>
            </a:r>
            <a:r>
              <a:rPr lang="sk-SK" sz="2400" dirty="0" smtClean="0">
                <a:latin typeface="Arial Black" panose="020B0A04020102020204" pitchFamily="34" charset="0"/>
              </a:rPr>
              <a:t>sa na Vás v miestnosti </a:t>
            </a:r>
            <a:r>
              <a:rPr lang="sk-SK" sz="2400" dirty="0" smtClean="0">
                <a:latin typeface="Arial Black" panose="020B0A04020102020204" pitchFamily="34" charset="0"/>
              </a:rPr>
              <a:t>228 (A5).</a:t>
            </a:r>
          </a:p>
          <a:p>
            <a:pPr marL="457200" indent="-457200">
              <a:buAutoNum type="arabicPeriod"/>
            </a:pPr>
            <a:r>
              <a:rPr lang="sk-SK" sz="2400" dirty="0" smtClean="0">
                <a:latin typeface="Arial Black" panose="020B0A04020102020204" pitchFamily="34" charset="0"/>
              </a:rPr>
              <a:t>k</a:t>
            </a:r>
            <a:r>
              <a:rPr lang="sk-SK" sz="2400" dirty="0" smtClean="0">
                <a:latin typeface="Arial Black" panose="020B0A04020102020204" pitchFamily="34" charset="0"/>
              </a:rPr>
              <a:t>olo zápisu: 18.09.2019 od 9:00 – 12:00 hod.</a:t>
            </a:r>
          </a:p>
          <a:p>
            <a:pPr marL="457200" indent="-457200">
              <a:buFontTx/>
              <a:buAutoNum type="arabicPeriod"/>
            </a:pPr>
            <a:r>
              <a:rPr lang="sk-SK" sz="2400" dirty="0" smtClean="0">
                <a:latin typeface="Arial Black" panose="020B0A04020102020204" pitchFamily="34" charset="0"/>
              </a:rPr>
              <a:t>kolo zápisu: </a:t>
            </a:r>
            <a:r>
              <a:rPr lang="sk-SK" sz="2400" dirty="0" smtClean="0">
                <a:latin typeface="Arial Black" panose="020B0A04020102020204" pitchFamily="34" charset="0"/>
              </a:rPr>
              <a:t>19.09.2019 </a:t>
            </a:r>
            <a:r>
              <a:rPr lang="sk-SK" sz="2400" dirty="0" smtClean="0">
                <a:latin typeface="Arial Black" panose="020B0A04020102020204" pitchFamily="34" charset="0"/>
              </a:rPr>
              <a:t>od 9:00 – 12:00 hod.</a:t>
            </a:r>
          </a:p>
          <a:p>
            <a:r>
              <a:rPr lang="sk-SK" sz="2400" smtClean="0">
                <a:latin typeface="Arial Black" panose="020B0A04020102020204" pitchFamily="34" charset="0"/>
              </a:rPr>
              <a:t>____________________________________________________</a:t>
            </a:r>
            <a:endParaRPr lang="sk-SK" sz="24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23928" y="4653136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4653136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11760" y="4653136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6096" y="4653136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Ã½sledok vyhÄ¾adÃ¡vania obrÃ¡zkov pre dopyt Ing. arch. beata PolomovÃ¡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948264" y="4653136"/>
            <a:ext cx="1164759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919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43836" y="6309320"/>
            <a:ext cx="7272337" cy="457200"/>
          </a:xfrm>
        </p:spPr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</a:t>
            </a:r>
            <a:r>
              <a:rPr lang="sk-SK" alt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BAŠOVÁ</a:t>
            </a:r>
          </a:p>
          <a:p>
            <a:pPr>
              <a:defRPr/>
            </a:pPr>
            <a:endParaRPr lang="sk-SK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2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395536" y="260648"/>
            <a:ext cx="8460000" cy="12157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dirty="0" smtClean="0"/>
              <a:t> </a:t>
            </a:r>
            <a:r>
              <a:rPr lang="sk-SK" sz="4100" b="1" dirty="0">
                <a:solidFill>
                  <a:srgbClr val="C00000"/>
                </a:solidFill>
                <a:latin typeface="Arial Black" panose="020B0A04020102020204" pitchFamily="34" charset="0"/>
              </a:rPr>
              <a:t>MESTO - RIEKA – KRAJINA </a:t>
            </a:r>
            <a:endParaRPr lang="sk-SK" sz="41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sk-SK" sz="32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Bratislava </a:t>
            </a:r>
            <a:r>
              <a:rPr lang="sk-SK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„Dunajská rozvojová os“ </a:t>
            </a:r>
            <a:endParaRPr lang="sk-SK" sz="32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22407" y="1700808"/>
            <a:ext cx="8460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Ateliér je </a:t>
            </a:r>
            <a:r>
              <a:rPr lang="sk-SK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orientovaný na efektívnu, humánnu </a:t>
            </a:r>
            <a:r>
              <a:rPr lang="sk-SK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udržateľnú </a:t>
            </a:r>
            <a:r>
              <a:rPr lang="sk-SK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urbanisticko-architektonickú tvorbu v mestskom a vidieckom </a:t>
            </a:r>
            <a:r>
              <a:rPr lang="sk-SK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priestore, </a:t>
            </a:r>
            <a:r>
              <a:rPr lang="sk-SK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dôrazom </a:t>
            </a:r>
            <a:r>
              <a:rPr lang="sk-SK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sk-SK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 krajinného kontextu pre tvorbu prostredia. </a:t>
            </a:r>
            <a:endParaRPr lang="sk-SK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391442" y="4129856"/>
            <a:ext cx="846000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Nosné témy: </a:t>
            </a:r>
          </a:p>
          <a:p>
            <a:r>
              <a:rPr lang="sk-SK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_______ transformácia nefunkčných území </a:t>
            </a:r>
          </a:p>
          <a:p>
            <a:r>
              <a:rPr lang="sk-SK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_______ recyklácia devastovaných priestorov </a:t>
            </a:r>
          </a:p>
          <a:p>
            <a:r>
              <a:rPr lang="sk-SK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_______ obnova </a:t>
            </a:r>
            <a:r>
              <a:rPr lang="sk-SK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urbánnych</a:t>
            </a:r>
            <a:r>
              <a:rPr lang="sk-SK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štruktúr a architektúry </a:t>
            </a:r>
          </a:p>
          <a:p>
            <a:r>
              <a:rPr lang="sk-SK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_______ </a:t>
            </a:r>
            <a:r>
              <a:rPr lang="sk-SK" sz="2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ekologizácia a dotváranie krajiny </a:t>
            </a:r>
            <a:endParaRPr lang="sk-SK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4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54790" y="6400800"/>
            <a:ext cx="7272337" cy="457200"/>
          </a:xfrm>
        </p:spPr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3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395536" y="980728"/>
            <a:ext cx="843003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 smtClean="0">
                <a:solidFill>
                  <a:srgbClr val="0070C0"/>
                </a:solidFill>
                <a:latin typeface="+mn-lt"/>
              </a:rPr>
              <a:t>Tematicky previazaný ateliér poskytne zadania pre všetky typy AT od urbanistickej a krajinnej úrovne, cez súbor stavieb, architektúru až po verejné priestory vrátane parkov a ich detaily.</a:t>
            </a:r>
          </a:p>
          <a:p>
            <a:endParaRPr lang="sk-SK" sz="600" dirty="0">
              <a:latin typeface="+mn-lt"/>
            </a:endParaRPr>
          </a:p>
          <a:p>
            <a:endParaRPr lang="sk-SK" sz="800" b="1" dirty="0" smtClean="0">
              <a:latin typeface="+mn-lt"/>
            </a:endParaRPr>
          </a:p>
          <a:p>
            <a:r>
              <a:rPr lang="sk-SK" b="1" dirty="0" smtClean="0">
                <a:latin typeface="+mn-lt"/>
              </a:rPr>
              <a:t>Komplexný </a:t>
            </a:r>
            <a:r>
              <a:rPr lang="sk-SK" b="1" dirty="0">
                <a:latin typeface="+mn-lt"/>
              </a:rPr>
              <a:t>ateliér je určený </a:t>
            </a:r>
            <a:endParaRPr lang="sk-SK" b="1" dirty="0" smtClean="0">
              <a:latin typeface="+mn-lt"/>
            </a:endParaRPr>
          </a:p>
          <a:p>
            <a:r>
              <a:rPr lang="sk-SK" b="1" dirty="0" smtClean="0">
                <a:latin typeface="Arial Black" pitchFamily="34" charset="0"/>
              </a:rPr>
              <a:t>        v</a:t>
            </a:r>
            <a:r>
              <a:rPr lang="sk-SK" b="1" dirty="0">
                <a:latin typeface="Arial Black" pitchFamily="34" charset="0"/>
              </a:rPr>
              <a:t> zimnom semestri </a:t>
            </a:r>
            <a:r>
              <a:rPr lang="sk-SK" b="1" dirty="0" smtClean="0">
                <a:latin typeface="Arial Black" pitchFamily="34" charset="0"/>
              </a:rPr>
              <a:t> </a:t>
            </a:r>
            <a:r>
              <a:rPr lang="sk-SK" b="1" dirty="0" smtClean="0">
                <a:latin typeface="+mn-lt"/>
              </a:rPr>
              <a:t>pre: </a:t>
            </a:r>
            <a:endParaRPr lang="sk-SK" dirty="0">
              <a:latin typeface="+mn-lt"/>
            </a:endParaRPr>
          </a:p>
          <a:p>
            <a:r>
              <a:rPr lang="sk-SK" b="1" dirty="0" smtClean="0">
                <a:latin typeface="+mn-lt"/>
              </a:rPr>
              <a:t>	1</a:t>
            </a:r>
            <a:r>
              <a:rPr lang="sk-SK" b="1" dirty="0">
                <a:latin typeface="+mn-lt"/>
              </a:rPr>
              <a:t>. stupeň </a:t>
            </a:r>
            <a:r>
              <a:rPr lang="sk-SK" b="1" dirty="0" smtClean="0">
                <a:latin typeface="+mn-lt"/>
              </a:rPr>
              <a:t>štúdia :</a:t>
            </a:r>
            <a:r>
              <a:rPr lang="sk-SK" dirty="0" smtClean="0">
                <a:latin typeface="+mn-lt"/>
              </a:rPr>
              <a:t> </a:t>
            </a:r>
            <a:r>
              <a:rPr lang="sk-SK" dirty="0">
                <a:latin typeface="+mn-lt"/>
              </a:rPr>
              <a:t>AT navrhovania VII. (</a:t>
            </a:r>
            <a:r>
              <a:rPr lang="sk-SK" dirty="0" smtClean="0">
                <a:latin typeface="+mn-lt"/>
              </a:rPr>
              <a:t>Modul M8, M9) </a:t>
            </a:r>
            <a:endParaRPr lang="sk-SK" dirty="0">
              <a:latin typeface="+mn-lt"/>
            </a:endParaRPr>
          </a:p>
          <a:p>
            <a:r>
              <a:rPr lang="sk-SK" b="1" dirty="0" smtClean="0">
                <a:latin typeface="+mn-lt"/>
              </a:rPr>
              <a:t>	2</a:t>
            </a:r>
            <a:r>
              <a:rPr lang="sk-SK" b="1" dirty="0">
                <a:latin typeface="+mn-lt"/>
              </a:rPr>
              <a:t>. stupeň </a:t>
            </a:r>
            <a:r>
              <a:rPr lang="sk-SK" b="1" dirty="0" smtClean="0">
                <a:latin typeface="+mn-lt"/>
              </a:rPr>
              <a:t>štúdia :</a:t>
            </a:r>
            <a:r>
              <a:rPr lang="sk-SK" dirty="0" smtClean="0">
                <a:latin typeface="+mn-lt"/>
              </a:rPr>
              <a:t> </a:t>
            </a:r>
            <a:r>
              <a:rPr lang="sk-SK" dirty="0">
                <a:latin typeface="+mn-lt"/>
              </a:rPr>
              <a:t>AT I </a:t>
            </a:r>
            <a:r>
              <a:rPr lang="sk-SK" dirty="0" err="1" smtClean="0">
                <a:latin typeface="+mn-lt"/>
              </a:rPr>
              <a:t>urban</a:t>
            </a:r>
            <a:r>
              <a:rPr lang="sk-SK" dirty="0" smtClean="0">
                <a:latin typeface="+mn-lt"/>
              </a:rPr>
              <a:t>. </a:t>
            </a:r>
            <a:r>
              <a:rPr lang="sk-SK" dirty="0">
                <a:latin typeface="+mn-lt"/>
              </a:rPr>
              <a:t>tvorba, AT III – preddiplomový </a:t>
            </a:r>
            <a:r>
              <a:rPr lang="sk-SK" dirty="0" smtClean="0">
                <a:latin typeface="+mn-lt"/>
              </a:rPr>
              <a:t>projekt</a:t>
            </a:r>
          </a:p>
          <a:p>
            <a:r>
              <a:rPr lang="sk-SK" dirty="0" smtClean="0">
                <a:latin typeface="+mn-lt"/>
              </a:rPr>
              <a:t>        </a:t>
            </a:r>
            <a:r>
              <a:rPr lang="sk-SK" b="1" dirty="0" smtClean="0">
                <a:latin typeface="Arial Black" pitchFamily="34" charset="0"/>
              </a:rPr>
              <a:t>v letnom semestri </a:t>
            </a:r>
            <a:r>
              <a:rPr lang="sk-SK" b="1" dirty="0" smtClean="0">
                <a:latin typeface="+mn-lt"/>
              </a:rPr>
              <a:t>pre</a:t>
            </a:r>
            <a:r>
              <a:rPr lang="sk-SK" dirty="0" smtClean="0">
                <a:latin typeface="+mn-lt"/>
              </a:rPr>
              <a:t>: AT II, bakalársku a diplomovú prácu.</a:t>
            </a:r>
            <a:endParaRPr lang="sk-SK" dirty="0">
              <a:latin typeface="+mn-lt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95536" y="251356"/>
            <a:ext cx="820891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Spôsob výučby</a:t>
            </a:r>
            <a:endParaRPr lang="sk-SK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395536" y="3789040"/>
            <a:ext cx="813945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Krédo výučby: </a:t>
            </a:r>
            <a:endParaRPr lang="sk-SK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motivácia študenta 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tímová spolupráca (diskusie, </a:t>
            </a:r>
            <a:r>
              <a:rPr lang="sk-SK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workshopy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kritiky...)</a:t>
            </a:r>
          </a:p>
          <a:p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rozvoj kreatívnosti 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skice, </a:t>
            </a:r>
            <a:r>
              <a:rPr lang="sk-SK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modely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študentské súťaže, výstavy</a:t>
            </a:r>
          </a:p>
          <a:p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koncepčné myslenie 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zhodnotenie </a:t>
            </a:r>
            <a:r>
              <a:rPr lang="sk-SK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východísk,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ich využitie pre ideu </a:t>
            </a:r>
          </a:p>
          <a:p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dôraz na osobnostný rast 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práca s </a:t>
            </a:r>
            <a:r>
              <a:rPr lang="sk-SK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odbornou literatúrou</a:t>
            </a:r>
            <a:endParaRPr lang="sk-SK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podpora systematickosti 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intenzívne pracovné </a:t>
            </a:r>
            <a:r>
              <a:rPr lang="sk-SK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nasadenie</a:t>
            </a:r>
            <a:endParaRPr lang="sk-SK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pozdvihnutie sebavedomia 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interaktívne spôsoby</a:t>
            </a:r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prezentácie návrhu.</a:t>
            </a:r>
          </a:p>
        </p:txBody>
      </p:sp>
    </p:spTree>
    <p:extLst>
      <p:ext uri="{BB962C8B-B14F-4D97-AF65-F5344CB8AC3E}">
        <p14:creationId xmlns:p14="http://schemas.microsoft.com/office/powerpoint/2010/main" xmlns="" val="433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4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406641" y="260648"/>
            <a:ext cx="82368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Metóda práce </a:t>
            </a:r>
            <a:r>
              <a:rPr lang="sk-SK" sz="1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od analýz k návrhu, od širšieho kontextu k detailu</a:t>
            </a:r>
            <a:endParaRPr lang="sk-SK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7" name="Skupina 26"/>
          <p:cNvGrpSpPr/>
          <p:nvPr/>
        </p:nvGrpSpPr>
        <p:grpSpPr>
          <a:xfrm>
            <a:off x="378272" y="1041755"/>
            <a:ext cx="8236583" cy="5089294"/>
            <a:chOff x="475577" y="956664"/>
            <a:chExt cx="8236583" cy="5089294"/>
          </a:xfrm>
        </p:grpSpPr>
        <p:sp>
          <p:nvSpPr>
            <p:cNvPr id="5" name="Obdĺžnik 4"/>
            <p:cNvSpPr/>
            <p:nvPr/>
          </p:nvSpPr>
          <p:spPr>
            <a:xfrm>
              <a:off x="475577" y="961978"/>
              <a:ext cx="2520280" cy="5078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b="1" dirty="0" smtClean="0">
                  <a:latin typeface="Arial Black" panose="020B0A04020102020204" pitchFamily="34" charset="0"/>
                </a:rPr>
                <a:t>Analýzy, problémy</a:t>
              </a: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</p:txBody>
        </p:sp>
        <p:sp>
          <p:nvSpPr>
            <p:cNvPr id="6" name="Obdĺžnik 5"/>
            <p:cNvSpPr/>
            <p:nvPr/>
          </p:nvSpPr>
          <p:spPr>
            <a:xfrm>
              <a:off x="3159560" y="967645"/>
              <a:ext cx="2718228" cy="5078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b="1" dirty="0" smtClean="0">
                  <a:latin typeface="Arial Black" panose="020B0A04020102020204" pitchFamily="34" charset="0"/>
                </a:rPr>
                <a:t>Scenáre koncepcie</a:t>
              </a: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dirty="0">
                <a:latin typeface="Arial Black" panose="020B0A04020102020204" pitchFamily="34" charset="0"/>
              </a:endParaRPr>
            </a:p>
          </p:txBody>
        </p:sp>
        <p:sp>
          <p:nvSpPr>
            <p:cNvPr id="7" name="Obdĺžnik 6"/>
            <p:cNvSpPr/>
            <p:nvPr/>
          </p:nvSpPr>
          <p:spPr>
            <a:xfrm>
              <a:off x="6012160" y="956664"/>
              <a:ext cx="2700000" cy="5078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b="1" dirty="0" smtClean="0">
                  <a:latin typeface="Arial Black" panose="020B0A04020102020204" pitchFamily="34" charset="0"/>
                </a:rPr>
                <a:t>Výsledný návrh</a:t>
              </a: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 smtClean="0">
                <a:latin typeface="Arial Black" panose="020B0A04020102020204" pitchFamily="34" charset="0"/>
              </a:endParaRPr>
            </a:p>
            <a:p>
              <a:endParaRPr lang="sk-SK" b="1" dirty="0">
                <a:latin typeface="Arial Black" panose="020B0A04020102020204" pitchFamily="34" charset="0"/>
              </a:endParaRPr>
            </a:p>
            <a:p>
              <a:endParaRPr lang="sk-SK" dirty="0" smtClean="0">
                <a:latin typeface="Arial Black" panose="020B0A04020102020204" pitchFamily="34" charset="0"/>
              </a:endParaRPr>
            </a:p>
            <a:p>
              <a:endParaRPr lang="sk-SK" dirty="0">
                <a:latin typeface="Arial Black" panose="020B0A04020102020204" pitchFamily="34" charset="0"/>
              </a:endParaRPr>
            </a:p>
            <a:p>
              <a:endParaRPr lang="sk-SK" dirty="0">
                <a:latin typeface="Arial Black" panose="020B0A04020102020204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26081" y="3407717"/>
              <a:ext cx="2219272" cy="684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27983" y="1296500"/>
              <a:ext cx="2219272" cy="2014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627983" y="4176045"/>
              <a:ext cx="2219272" cy="183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Skupina 25"/>
            <p:cNvGrpSpPr/>
            <p:nvPr/>
          </p:nvGrpSpPr>
          <p:grpSpPr>
            <a:xfrm>
              <a:off x="3316597" y="1268760"/>
              <a:ext cx="2376000" cy="4715950"/>
              <a:chOff x="3373543" y="1268760"/>
              <a:chExt cx="2268000" cy="4715950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3373543" y="1268760"/>
                <a:ext cx="2268000" cy="702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3373543" y="3973367"/>
                <a:ext cx="2268000" cy="2011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Obrázok 19" descr="Bory-koncepcia.jp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373543" y="2060848"/>
                <a:ext cx="2268000" cy="1823222"/>
              </a:xfrm>
              <a:prstGeom prst="rect">
                <a:avLst/>
              </a:prstGeom>
            </p:spPr>
          </p:pic>
        </p:grpSp>
        <p:grpSp>
          <p:nvGrpSpPr>
            <p:cNvPr id="25" name="Skupina 24"/>
            <p:cNvGrpSpPr/>
            <p:nvPr/>
          </p:nvGrpSpPr>
          <p:grpSpPr>
            <a:xfrm>
              <a:off x="6156176" y="1300313"/>
              <a:ext cx="2376000" cy="4648967"/>
              <a:chOff x="6192440" y="1300313"/>
              <a:chExt cx="2340000" cy="4648967"/>
            </a:xfrm>
          </p:grpSpPr>
          <p:pic>
            <p:nvPicPr>
              <p:cNvPr id="22" name="Obrázok 21" descr="Pages from PORTFÓLIO_DIMITROVKA-1a.jp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192440" y="1300313"/>
                <a:ext cx="2340000" cy="1568232"/>
              </a:xfrm>
              <a:prstGeom prst="rect">
                <a:avLst/>
              </a:prstGeom>
            </p:spPr>
          </p:pic>
          <p:pic>
            <p:nvPicPr>
              <p:cNvPr id="23" name="Obrázok 22" descr="Pages from PORTFÓLIO_DIMITROVKA-2a.jp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192440" y="2973411"/>
                <a:ext cx="2340000" cy="1556247"/>
              </a:xfrm>
              <a:prstGeom prst="rect">
                <a:avLst/>
              </a:prstGeom>
            </p:spPr>
          </p:pic>
          <p:pic>
            <p:nvPicPr>
              <p:cNvPr id="24" name="Obrázok 23" descr="Pages from PORTFÓLIO_DIMITROVKA-3a.jp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6192440" y="4634525"/>
                <a:ext cx="2340000" cy="1314755"/>
              </a:xfrm>
              <a:prstGeom prst="rect">
                <a:avLst/>
              </a:prstGeom>
            </p:spPr>
          </p:pic>
        </p:grpSp>
      </p:grpSp>
      <p:sp>
        <p:nvSpPr>
          <p:cNvPr id="28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43836" y="6309320"/>
            <a:ext cx="7272337" cy="457200"/>
          </a:xfrm>
        </p:spPr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</a:t>
            </a:r>
            <a:r>
              <a:rPr lang="sk-SK" alt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BAŠOVÁ</a:t>
            </a:r>
          </a:p>
          <a:p>
            <a:pPr>
              <a:defRPr/>
            </a:pPr>
            <a:endParaRPr lang="sk-SK" alt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34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5</a:t>
            </a:fld>
            <a:endParaRPr lang="sk-SK" altLang="en-US"/>
          </a:p>
        </p:txBody>
      </p:sp>
      <p:sp>
        <p:nvSpPr>
          <p:cNvPr id="5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43836" y="6309320"/>
            <a:ext cx="7272337" cy="457200"/>
          </a:xfrm>
        </p:spPr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</a:t>
            </a:r>
            <a:r>
              <a:rPr lang="sk-SK" alt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BAŠOVÁ</a:t>
            </a:r>
          </a:p>
          <a:p>
            <a:pPr>
              <a:defRPr/>
            </a:pPr>
            <a:endParaRPr lang="sk-SK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95536" y="262009"/>
            <a:ext cx="8352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Bratislava </a:t>
            </a:r>
            <a:r>
              <a:rPr lang="sk-SK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„Dunajská rozvojová os</a:t>
            </a:r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4" name="Obdĺžnik 3"/>
          <p:cNvSpPr/>
          <p:nvPr/>
        </p:nvSpPr>
        <p:spPr>
          <a:xfrm>
            <a:off x="395536" y="980728"/>
            <a:ext cx="8352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 smtClean="0">
                <a:solidFill>
                  <a:srgbClr val="0070C0"/>
                </a:solidFill>
                <a:latin typeface="Arial Black" pitchFamily="34" charset="0"/>
              </a:rPr>
              <a:t>Tematický AT zameraný </a:t>
            </a:r>
            <a:r>
              <a:rPr lang="sk-SK" sz="2400" b="1" dirty="0">
                <a:solidFill>
                  <a:srgbClr val="0070C0"/>
                </a:solidFill>
                <a:latin typeface="Arial Black" pitchFamily="34" charset="0"/>
              </a:rPr>
              <a:t>na koncepciu riešenia urbanistického a krajinárskeho rozvoja južnej podunajskej </a:t>
            </a:r>
            <a:r>
              <a:rPr lang="sk-SK" sz="2400" b="1" dirty="0" smtClean="0">
                <a:solidFill>
                  <a:srgbClr val="0070C0"/>
                </a:solidFill>
                <a:latin typeface="Arial Black" pitchFamily="34" charset="0"/>
              </a:rPr>
              <a:t>osi s</a:t>
            </a:r>
            <a:r>
              <a:rPr lang="sk-SK" sz="2400" b="1" dirty="0">
                <a:solidFill>
                  <a:srgbClr val="0070C0"/>
                </a:solidFill>
                <a:latin typeface="Arial Black" pitchFamily="34" charset="0"/>
              </a:rPr>
              <a:t> dôrazom na prírodný charakter územia</a:t>
            </a:r>
            <a:r>
              <a:rPr lang="sk-SK" sz="2400" b="1" dirty="0" smtClean="0">
                <a:solidFill>
                  <a:srgbClr val="0070C0"/>
                </a:solidFill>
                <a:latin typeface="Arial Black" pitchFamily="34" charset="0"/>
              </a:rPr>
              <a:t>.</a:t>
            </a:r>
          </a:p>
          <a:p>
            <a:endParaRPr lang="sk-SK" sz="2800" dirty="0">
              <a:solidFill>
                <a:srgbClr val="0070C0"/>
              </a:solidFill>
              <a:latin typeface="+mj-lt"/>
            </a:endParaRPr>
          </a:p>
          <a:p>
            <a:r>
              <a:rPr lang="sk-SK" sz="2800" dirty="0">
                <a:solidFill>
                  <a:srgbClr val="0070C0"/>
                </a:solidFill>
                <a:latin typeface="+mj-lt"/>
              </a:rPr>
              <a:t> </a:t>
            </a:r>
          </a:p>
        </p:txBody>
      </p:sp>
      <p:sp>
        <p:nvSpPr>
          <p:cNvPr id="6" name="Obdĺžnik 5"/>
          <p:cNvSpPr/>
          <p:nvPr/>
        </p:nvSpPr>
        <p:spPr>
          <a:xfrm>
            <a:off x="381283" y="4653135"/>
            <a:ext cx="8352928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2300" b="1" dirty="0" smtClean="0">
                <a:latin typeface="Arial Black" panose="020B0A04020102020204" pitchFamily="34" charset="0"/>
              </a:rPr>
              <a:t>Cieľ:</a:t>
            </a:r>
            <a:r>
              <a:rPr lang="sk-SK" sz="2300" b="1" dirty="0" smtClean="0">
                <a:latin typeface="+mj-lt"/>
              </a:rPr>
              <a:t> 	- revitalizácia </a:t>
            </a:r>
            <a:r>
              <a:rPr lang="sk-SK" sz="2300" b="1" dirty="0" err="1">
                <a:latin typeface="+mj-lt"/>
              </a:rPr>
              <a:t>urbánnej</a:t>
            </a:r>
            <a:r>
              <a:rPr lang="sk-SK" sz="2300" b="1" dirty="0">
                <a:latin typeface="+mj-lt"/>
              </a:rPr>
              <a:t> </a:t>
            </a:r>
            <a:r>
              <a:rPr lang="sk-SK" sz="2300" b="1" dirty="0" smtClean="0">
                <a:latin typeface="+mj-lt"/>
              </a:rPr>
              <a:t>a krajinnej štruktúry</a:t>
            </a:r>
          </a:p>
          <a:p>
            <a:r>
              <a:rPr lang="sk-SK" sz="2300" b="1" dirty="0" smtClean="0">
                <a:latin typeface="+mj-lt"/>
              </a:rPr>
              <a:t>	- parciálna </a:t>
            </a:r>
            <a:r>
              <a:rPr lang="sk-SK" sz="2300" b="1" dirty="0">
                <a:latin typeface="+mj-lt"/>
              </a:rPr>
              <a:t>urbanizácia </a:t>
            </a:r>
            <a:r>
              <a:rPr lang="sk-SK" sz="2300" b="1" dirty="0" smtClean="0">
                <a:latin typeface="+mj-lt"/>
              </a:rPr>
              <a:t>vybraných území</a:t>
            </a:r>
          </a:p>
          <a:p>
            <a:r>
              <a:rPr lang="sk-SK" sz="2300" b="1" dirty="0">
                <a:latin typeface="+mj-lt"/>
              </a:rPr>
              <a:t>	</a:t>
            </a:r>
            <a:r>
              <a:rPr lang="sk-SK" sz="2300" b="1" dirty="0" smtClean="0">
                <a:latin typeface="+mj-lt"/>
              </a:rPr>
              <a:t>- valorizácia Dunajských nábreží </a:t>
            </a:r>
          </a:p>
          <a:p>
            <a:r>
              <a:rPr lang="sk-SK" sz="2300" b="1" dirty="0">
                <a:latin typeface="+mj-lt"/>
              </a:rPr>
              <a:t>	</a:t>
            </a:r>
            <a:r>
              <a:rPr lang="sk-SK" sz="2300" b="1" dirty="0" smtClean="0">
                <a:latin typeface="+mj-lt"/>
              </a:rPr>
              <a:t>- recyklácia </a:t>
            </a:r>
            <a:r>
              <a:rPr lang="sk-SK" sz="2300" b="1" dirty="0">
                <a:latin typeface="+mj-lt"/>
              </a:rPr>
              <a:t>zelenej </a:t>
            </a:r>
            <a:r>
              <a:rPr lang="sk-SK" sz="2300" b="1" dirty="0" smtClean="0">
                <a:latin typeface="+mj-lt"/>
              </a:rPr>
              <a:t>infraštruktúry </a:t>
            </a:r>
            <a:r>
              <a:rPr lang="sk-SK" sz="2300" b="1" dirty="0">
                <a:latin typeface="+mj-lt"/>
              </a:rPr>
              <a:t>so zámerom </a:t>
            </a:r>
            <a:r>
              <a:rPr lang="sk-SK" sz="2300" b="1" dirty="0" smtClean="0">
                <a:latin typeface="+mj-lt"/>
              </a:rPr>
              <a:t>	  adaptácie na </a:t>
            </a:r>
            <a:r>
              <a:rPr lang="sk-SK" sz="2300" b="1" dirty="0">
                <a:latin typeface="+mj-lt"/>
              </a:rPr>
              <a:t>zmenu klímy</a:t>
            </a:r>
            <a:r>
              <a:rPr lang="sk-SK" sz="2300" b="1" dirty="0" smtClean="0">
                <a:latin typeface="+mj-lt"/>
              </a:rPr>
              <a:t>.</a:t>
            </a:r>
          </a:p>
        </p:txBody>
      </p:sp>
      <p:pic>
        <p:nvPicPr>
          <p:cNvPr id="7" name="Obrázok 6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5589" b="8134"/>
          <a:stretch/>
        </p:blipFill>
        <p:spPr bwMode="auto">
          <a:xfrm>
            <a:off x="323528" y="2708920"/>
            <a:ext cx="8352000" cy="1326383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795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>
          <a:xfrm>
            <a:off x="467544" y="6309320"/>
            <a:ext cx="7272337" cy="457200"/>
          </a:xfrm>
        </p:spPr>
        <p:txBody>
          <a:bodyPr/>
          <a:lstStyle/>
          <a:p>
            <a:pPr>
              <a:defRPr/>
            </a:pPr>
            <a:endParaRPr lang="sk-SK" alt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6</a:t>
            </a:fld>
            <a:endParaRPr lang="sk-SK" altLang="en-US"/>
          </a:p>
        </p:txBody>
      </p:sp>
      <p:sp>
        <p:nvSpPr>
          <p:cNvPr id="4" name="Obdĺžnik 3"/>
          <p:cNvSpPr/>
          <p:nvPr/>
        </p:nvSpPr>
        <p:spPr>
          <a:xfrm>
            <a:off x="395536" y="260648"/>
            <a:ext cx="82368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Scenáre zadaní</a:t>
            </a:r>
            <a:endParaRPr lang="sk-SK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97868" y="908720"/>
            <a:ext cx="38861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Prírodná </a:t>
            </a:r>
            <a:r>
              <a:rPr lang="sk-SK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os</a:t>
            </a:r>
          </a:p>
          <a:p>
            <a:endParaRPr lang="sk-SK" sz="800" b="1" dirty="0" smtClean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sk-SK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V širších súvislostiach</a:t>
            </a:r>
            <a:endParaRPr lang="sk-SK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oncepcia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riešenia prírodného zeleného koridoru  v priestore 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južnej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časti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Bratislavy. Cieľom je využiť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potenciál  územia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 návrh rekreačnej obytnej krajiny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a cestovný ruch. Zámerom je  obnoviť pôvodné ramená Dunaja, vodné plochy,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lužné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lesy, prípadne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navrhovaný Dunajský obtokový kanál.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395536" y="5517232"/>
            <a:ext cx="8236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sk-SK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Funkčné využitie územia</a:t>
            </a:r>
            <a:r>
              <a:rPr lang="sk-SK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rekreácia a </a:t>
            </a:r>
            <a:r>
              <a:rPr lang="sk-SK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šport, </a:t>
            </a:r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prechodné </a:t>
            </a:r>
            <a:r>
              <a:rPr lang="sk-SK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bývanie, výstavné a zábavné areály,  </a:t>
            </a:r>
            <a:r>
              <a:rPr lang="sk-SK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campusy</a:t>
            </a:r>
            <a:r>
              <a:rPr lang="sk-SK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 </a:t>
            </a:r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expozície v </a:t>
            </a:r>
            <a:r>
              <a:rPr lang="sk-SK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prírode, lužné </a:t>
            </a:r>
            <a:r>
              <a:rPr lang="sk-SK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parky ...</a:t>
            </a:r>
            <a:endParaRPr lang="sk-SK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95536" y="4509120"/>
            <a:ext cx="82049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b="1" dirty="0" smtClean="0">
                <a:latin typeface="Arial Black" pitchFamily="34" charset="0"/>
                <a:cs typeface="Arial" panose="020B0604020202020204" pitchFamily="34" charset="0"/>
              </a:rPr>
              <a:t>V </a:t>
            </a:r>
            <a:r>
              <a:rPr lang="sk-SK" b="1" dirty="0" err="1">
                <a:latin typeface="Arial Black" pitchFamily="34" charset="0"/>
                <a:cs typeface="Arial" panose="020B0604020202020204" pitchFamily="34" charset="0"/>
              </a:rPr>
              <a:t>zonálnom</a:t>
            </a:r>
            <a:r>
              <a:rPr lang="sk-SK" b="1" dirty="0"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latin typeface="Arial Black" pitchFamily="34" charset="0"/>
                <a:cs typeface="Arial" panose="020B0604020202020204" pitchFamily="34" charset="0"/>
              </a:rPr>
              <a:t>spodrobnení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rbanisticko-krajinárske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riešenie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vybraného rekreačného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ťažiskového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priestoru („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Danubia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park“ pri Čunove,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„Lužný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  <a:r>
              <a:rPr lang="sk-SK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“,„Trojhraničie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“...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427984" y="1124744"/>
            <a:ext cx="4172392" cy="30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80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7</a:t>
            </a:fld>
            <a:endParaRPr lang="sk-SK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30034" y="895537"/>
            <a:ext cx="5567337" cy="5247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409967" y="6027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sk-SK" alt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sk-SK" altLang="en-US" sz="1200" b="1" dirty="0"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/>
          </a:p>
        </p:txBody>
      </p:sp>
      <p:sp>
        <p:nvSpPr>
          <p:cNvPr id="6" name="Obdĺžnik 5"/>
          <p:cNvSpPr/>
          <p:nvPr/>
        </p:nvSpPr>
        <p:spPr>
          <a:xfrm>
            <a:off x="397524" y="260648"/>
            <a:ext cx="8208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Vymedzenie riešeného územia</a:t>
            </a:r>
            <a:endParaRPr lang="sk-SK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73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9F398-31D2-46EF-9629-C512E5EEFA5A}" type="slidenum">
              <a:rPr lang="sk-SK" altLang="en-US" smtClean="0"/>
              <a:pPr/>
              <a:t>8</a:t>
            </a:fld>
            <a:endParaRPr lang="sk-SK" altLang="en-US"/>
          </a:p>
        </p:txBody>
      </p:sp>
      <p:sp>
        <p:nvSpPr>
          <p:cNvPr id="6" name="Obdĺžnik 5"/>
          <p:cNvSpPr/>
          <p:nvPr/>
        </p:nvSpPr>
        <p:spPr>
          <a:xfrm>
            <a:off x="467544" y="6309320"/>
            <a:ext cx="3100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altLang="en-US" sz="1200" b="1" dirty="0"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</p:txBody>
      </p:sp>
      <p:sp>
        <p:nvSpPr>
          <p:cNvPr id="2" name="Obdĺžnik 1"/>
          <p:cNvSpPr/>
          <p:nvPr/>
        </p:nvSpPr>
        <p:spPr>
          <a:xfrm>
            <a:off x="395535" y="845423"/>
            <a:ext cx="391988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 err="1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Urbánna</a:t>
            </a:r>
            <a:r>
              <a:rPr lang="sk-SK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os</a:t>
            </a:r>
          </a:p>
          <a:p>
            <a:endParaRPr lang="sk-SK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 Black" pitchFamily="34" charset="0"/>
                <a:cs typeface="Arial" panose="020B0604020202020204" pitchFamily="34" charset="0"/>
              </a:rPr>
              <a:t>V širších súvislostiach</a:t>
            </a:r>
            <a:r>
              <a:rPr lang="sk-SK" dirty="0">
                <a:latin typeface="Arial Black" pitchFamily="34" charset="0"/>
                <a:cs typeface="Arial" panose="020B0604020202020204" pitchFamily="34" charset="0"/>
              </a:rPr>
              <a:t> </a:t>
            </a:r>
            <a:endParaRPr lang="sk-SK" dirty="0" smtClean="0">
              <a:latin typeface="Arial Black" pitchFamily="34" charset="0"/>
              <a:cs typeface="Arial" panose="020B0604020202020204" pitchFamily="34" charset="0"/>
            </a:endParaRPr>
          </a:p>
          <a:p>
            <a:pPr algn="just"/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Koncepcia využitia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urbánneho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potenciálu prázdnych území a  transformácia degradovaných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lokalít pozdĺž rieky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Dunaj. Dotvorenie obidvoch nábrežných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promenád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od Starého mesta po Danubianu 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 ich integrácia do hierarchickej štruktúry a zelenej kostry mesta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95535" y="260648"/>
            <a:ext cx="8208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sk-SK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Scenáre zadaní</a:t>
            </a:r>
            <a:endParaRPr lang="sk-SK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461223" y="5517232"/>
            <a:ext cx="812333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sk-SK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Funkčné využitie územia</a:t>
            </a:r>
            <a:r>
              <a:rPr lang="sk-SK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kultúrno-spoločenské, obchodné a administratívne zariadenia, ubytovacie komplexy, výstavné areály...</a:t>
            </a:r>
            <a:endParaRPr lang="sk-SK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340159" y="1124744"/>
            <a:ext cx="4244400" cy="301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445326" y="4143294"/>
            <a:ext cx="80941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b="1" dirty="0">
                <a:latin typeface="Arial Black" pitchFamily="34" charset="0"/>
              </a:rPr>
              <a:t>V </a:t>
            </a:r>
            <a:r>
              <a:rPr lang="sk-SK" b="1" dirty="0" err="1">
                <a:latin typeface="Arial Black" pitchFamily="34" charset="0"/>
              </a:rPr>
              <a:t>zonálnom</a:t>
            </a:r>
            <a:r>
              <a:rPr lang="sk-SK" b="1" dirty="0">
                <a:latin typeface="Arial Black" pitchFamily="34" charset="0"/>
              </a:rPr>
              <a:t> </a:t>
            </a:r>
            <a:r>
              <a:rPr lang="sk-SK" b="1" dirty="0" err="1">
                <a:latin typeface="Arial Black" pitchFamily="34" charset="0"/>
              </a:rPr>
              <a:t>spodrobnení</a:t>
            </a:r>
            <a:r>
              <a:rPr lang="sk-SK" b="1" dirty="0">
                <a:latin typeface="Arial Black" pitchFamily="34" charset="0"/>
              </a:rPr>
              <a:t> </a:t>
            </a:r>
            <a:endParaRPr lang="sk-SK" b="1" dirty="0" smtClean="0">
              <a:latin typeface="Arial Black" pitchFamily="34" charset="0"/>
            </a:endParaRPr>
          </a:p>
          <a:p>
            <a:pPr algn="just"/>
            <a:r>
              <a:rPr lang="sk-SK" b="1" dirty="0" smtClean="0">
                <a:latin typeface="+mj-lt"/>
              </a:rPr>
              <a:t>Urbanisticko-architektonické </a:t>
            </a:r>
            <a:r>
              <a:rPr lang="sk-SK" b="1" dirty="0">
                <a:latin typeface="+mj-lt"/>
              </a:rPr>
              <a:t>riešenie vybraného mestského ťažiskového priestoru v kontakte s vodným </a:t>
            </a:r>
            <a:r>
              <a:rPr lang="sk-SK" b="1" dirty="0" smtClean="0">
                <a:latin typeface="+mj-lt"/>
              </a:rPr>
              <a:t>tokom </a:t>
            </a:r>
            <a:r>
              <a:rPr lang="sk-SK" b="1" dirty="0">
                <a:latin typeface="+mj-lt"/>
              </a:rPr>
              <a:t>a mestom Bratislava (Zimný prístav, Lido, Južné </a:t>
            </a:r>
            <a:r>
              <a:rPr lang="sk-SK" b="1" dirty="0" smtClean="0">
                <a:latin typeface="+mj-lt"/>
              </a:rPr>
              <a:t>mesto, Dunajské promenády...).</a:t>
            </a:r>
            <a:endParaRPr lang="sk-SK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Vertikálny ateliér: SOPIROVÁ / BAŠOVÁ</a:t>
            </a:r>
          </a:p>
          <a:p>
            <a:pPr>
              <a:defRPr/>
            </a:pPr>
            <a:endParaRPr lang="sk-SK" altLang="en-US" dirty="0">
              <a:solidFill>
                <a:schemeClr val="tx1"/>
              </a:solidFill>
            </a:endParaRPr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29F398-31D2-46EF-9629-C512E5EEFA5A}" type="slidenum">
              <a:rPr lang="sk-SK" altLang="en-US" smtClean="0"/>
              <a:pPr>
                <a:defRPr/>
              </a:pPr>
              <a:t>9</a:t>
            </a:fld>
            <a:endParaRPr lang="sk-SK" altLang="en-US"/>
          </a:p>
        </p:txBody>
      </p:sp>
      <p:pic>
        <p:nvPicPr>
          <p:cNvPr id="4" name="Picture 2" descr="k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454"/>
          <a:stretch/>
        </p:blipFill>
        <p:spPr bwMode="auto">
          <a:xfrm>
            <a:off x="1259632" y="1079120"/>
            <a:ext cx="6193073" cy="492576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oľná forma 4"/>
          <p:cNvSpPr/>
          <p:nvPr/>
        </p:nvSpPr>
        <p:spPr>
          <a:xfrm>
            <a:off x="3707904" y="1700808"/>
            <a:ext cx="1482290" cy="3397718"/>
          </a:xfrm>
          <a:custGeom>
            <a:avLst/>
            <a:gdLst>
              <a:gd name="connsiteX0" fmla="*/ 0 w 1482290"/>
              <a:gd name="connsiteY0" fmla="*/ 0 h 3397718"/>
              <a:gd name="connsiteX1" fmla="*/ 654518 w 1482290"/>
              <a:gd name="connsiteY1" fmla="*/ 202130 h 3397718"/>
              <a:gd name="connsiteX2" fmla="*/ 654518 w 1482290"/>
              <a:gd name="connsiteY2" fmla="*/ 202130 h 3397718"/>
              <a:gd name="connsiteX3" fmla="*/ 1482290 w 1482290"/>
              <a:gd name="connsiteY3" fmla="*/ 3397718 h 3397718"/>
              <a:gd name="connsiteX4" fmla="*/ 1482290 w 1482290"/>
              <a:gd name="connsiteY4" fmla="*/ 3397718 h 339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290" h="3397718">
                <a:moveTo>
                  <a:pt x="0" y="0"/>
                </a:moveTo>
                <a:lnTo>
                  <a:pt x="654518" y="202130"/>
                </a:lnTo>
                <a:lnTo>
                  <a:pt x="654518" y="202130"/>
                </a:lnTo>
                <a:lnTo>
                  <a:pt x="1482290" y="3397718"/>
                </a:lnTo>
                <a:lnTo>
                  <a:pt x="1482290" y="3397718"/>
                </a:lnTo>
              </a:path>
            </a:pathLst>
          </a:cu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/>
          <p:cNvSpPr/>
          <p:nvPr/>
        </p:nvSpPr>
        <p:spPr>
          <a:xfrm>
            <a:off x="379676" y="260648"/>
            <a:ext cx="8208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sk-SK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Vymedzenie riešeného územia</a:t>
            </a:r>
            <a:endParaRPr lang="sk-SK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389149"/>
      </p:ext>
    </p:extLst>
  </p:cSld>
  <p:clrMapOvr>
    <a:masterClrMapping/>
  </p:clrMapOvr>
</p:sld>
</file>

<file path=ppt/theme/theme1.xml><?xml version="1.0" encoding="utf-8"?>
<a:theme xmlns:a="http://schemas.openxmlformats.org/drawingml/2006/main" name="Hrany">
  <a:themeElements>
    <a:clrScheme name="Hrany 8">
      <a:dk1>
        <a:srgbClr val="000000"/>
      </a:dk1>
      <a:lt1>
        <a:srgbClr val="FFFFFF"/>
      </a:lt1>
      <a:dk2>
        <a:srgbClr val="CC0000"/>
      </a:dk2>
      <a:lt2>
        <a:srgbClr val="666699"/>
      </a:lt2>
      <a:accent1>
        <a:srgbClr val="808080"/>
      </a:accent1>
      <a:accent2>
        <a:srgbClr val="999933"/>
      </a:accent2>
      <a:accent3>
        <a:srgbClr val="FFFFFF"/>
      </a:accent3>
      <a:accent4>
        <a:srgbClr val="000000"/>
      </a:accent4>
      <a:accent5>
        <a:srgbClr val="C0C0C0"/>
      </a:accent5>
      <a:accent6>
        <a:srgbClr val="8A8A2D"/>
      </a:accent6>
      <a:hlink>
        <a:srgbClr val="4C6D80"/>
      </a:hlink>
      <a:folHlink>
        <a:srgbClr val="B2B2B2"/>
      </a:folHlink>
    </a:clrScheme>
    <a:fontScheme name="Hra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13399</TotalTime>
  <Words>670</Words>
  <Application>Microsoft Office PowerPoint</Application>
  <PresentationFormat>Prezentácia na obrazovke (4:3)</PresentationFormat>
  <Paragraphs>188</Paragraphs>
  <Slides>17</Slides>
  <Notes>3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Hrany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</vt:vector>
  </TitlesOfParts>
  <Company>FA STU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Ťažiskový priestor  v celomestskej urbánnej štruktúre Ing.aa</dc:title>
  <dc:creator>AS</dc:creator>
  <cp:lastModifiedBy>FA</cp:lastModifiedBy>
  <cp:revision>854</cp:revision>
  <cp:lastPrinted>2019-09-16T11:39:30Z</cp:lastPrinted>
  <dcterms:created xsi:type="dcterms:W3CDTF">2005-05-25T19:55:10Z</dcterms:created>
  <dcterms:modified xsi:type="dcterms:W3CDTF">2019-09-17T07:57:09Z</dcterms:modified>
</cp:coreProperties>
</file>